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8"/>
  </p:notesMasterIdLst>
  <p:sldIdLst>
    <p:sldId id="376" r:id="rId2"/>
    <p:sldId id="299" r:id="rId3"/>
    <p:sldId id="417" r:id="rId4"/>
    <p:sldId id="418" r:id="rId5"/>
    <p:sldId id="421" r:id="rId6"/>
    <p:sldId id="422" r:id="rId7"/>
    <p:sldId id="437" r:id="rId8"/>
    <p:sldId id="425" r:id="rId9"/>
    <p:sldId id="427" r:id="rId10"/>
    <p:sldId id="426" r:id="rId11"/>
    <p:sldId id="428" r:id="rId12"/>
    <p:sldId id="273" r:id="rId13"/>
    <p:sldId id="342" r:id="rId14"/>
    <p:sldId id="389" r:id="rId15"/>
    <p:sldId id="420" r:id="rId16"/>
    <p:sldId id="419" r:id="rId17"/>
    <p:sldId id="390" r:id="rId18"/>
    <p:sldId id="391" r:id="rId19"/>
    <p:sldId id="392" r:id="rId20"/>
    <p:sldId id="393" r:id="rId21"/>
    <p:sldId id="394" r:id="rId22"/>
    <p:sldId id="395" r:id="rId23"/>
    <p:sldId id="398" r:id="rId24"/>
    <p:sldId id="399" r:id="rId25"/>
    <p:sldId id="400" r:id="rId26"/>
    <p:sldId id="401" r:id="rId27"/>
    <p:sldId id="402" r:id="rId28"/>
    <p:sldId id="403" r:id="rId29"/>
    <p:sldId id="404" r:id="rId30"/>
    <p:sldId id="405" r:id="rId31"/>
    <p:sldId id="406" r:id="rId32"/>
    <p:sldId id="443" r:id="rId33"/>
    <p:sldId id="444" r:id="rId34"/>
    <p:sldId id="407" r:id="rId35"/>
    <p:sldId id="408" r:id="rId36"/>
    <p:sldId id="410" r:id="rId37"/>
    <p:sldId id="411" r:id="rId38"/>
    <p:sldId id="441" r:id="rId39"/>
    <p:sldId id="439" r:id="rId40"/>
    <p:sldId id="440" r:id="rId41"/>
    <p:sldId id="438" r:id="rId42"/>
    <p:sldId id="442" r:id="rId43"/>
    <p:sldId id="412" r:id="rId44"/>
    <p:sldId id="413" r:id="rId45"/>
    <p:sldId id="414" r:id="rId46"/>
    <p:sldId id="415" r:id="rId47"/>
    <p:sldId id="416" r:id="rId48"/>
    <p:sldId id="429" r:id="rId49"/>
    <p:sldId id="430" r:id="rId50"/>
    <p:sldId id="431" r:id="rId51"/>
    <p:sldId id="432" r:id="rId52"/>
    <p:sldId id="435" r:id="rId53"/>
    <p:sldId id="434" r:id="rId54"/>
    <p:sldId id="433" r:id="rId55"/>
    <p:sldId id="436" r:id="rId56"/>
    <p:sldId id="326" r:id="rId57"/>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xuant" initials="x"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833AB"/>
    <a:srgbClr val="4708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67" autoAdjust="0"/>
    <p:restoredTop sz="79040" autoAdjust="0"/>
  </p:normalViewPr>
  <p:slideViewPr>
    <p:cSldViewPr snapToGrid="0" snapToObjects="1">
      <p:cViewPr>
        <p:scale>
          <a:sx n="93" d="100"/>
          <a:sy n="93" d="100"/>
        </p:scale>
        <p:origin x="-2400" y="-522"/>
      </p:cViewPr>
      <p:guideLst>
        <p:guide orient="horz" pos="1608"/>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commentAuthors" Target="commentAuthor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D244172-B1C7-4C16-942B-9A6752C2CCDD}" type="datetimeFigureOut">
              <a:rPr lang="zh-CN" altLang="en-US" smtClean="0"/>
              <a:t>2018/10/23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7C6E9CB-7079-4F7F-86EF-5889988F579A}" type="slidenum">
              <a:rPr lang="zh-CN" altLang="en-US" smtClean="0"/>
              <a:t>‹#›</a:t>
            </a:fld>
            <a:endParaRPr lang="zh-CN" altLang="en-US"/>
          </a:p>
        </p:txBody>
      </p:sp>
    </p:spTree>
    <p:extLst>
      <p:ext uri="{BB962C8B-B14F-4D97-AF65-F5344CB8AC3E}">
        <p14:creationId xmlns:p14="http://schemas.microsoft.com/office/powerpoint/2010/main" val="438805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11</a:t>
            </a:fld>
            <a:endParaRPr lang="zh-CN" altLang="en-US"/>
          </a:p>
        </p:txBody>
      </p:sp>
    </p:spTree>
    <p:extLst>
      <p:ext uri="{BB962C8B-B14F-4D97-AF65-F5344CB8AC3E}">
        <p14:creationId xmlns:p14="http://schemas.microsoft.com/office/powerpoint/2010/main" val="2084882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官方的概念：接口测试是测试系统组件间接口的一种测试。</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接口测试主要用于检测外部系统与系统之间以及内部各个子系统之间的交互点。</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测试的重点是要检查数据的交换，传递和控制管理过程，以及系统间的相互逻辑依赖关系等。</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接口文档实例讲</a:t>
            </a:r>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性能测试需要模拟大量用户负载的情况，怎么让他并发执行起来呢？线程组</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线程组相当于有多个用户</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同时去执行相同的一批次任务。每个线程之间都是隔离的，互不影响的。</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一个线程的执行过程中，操作的变量，不会影响其他线程的变量值。</a:t>
            </a:r>
            <a:endParaRPr lang="zh-CN" altLang="en-US" dirty="0" smtClean="0"/>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性能测试需要模拟大量用户负载的情况，怎么让他并发执行起来呢？线程组</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线程组相当于有多个用户</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同时去执行相同的一批次任务。每个线程之间都是隔离的，互不影响的。</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一个线程的执行过程中，操作的变量，不会影响其他线程的变量值。</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工作台，不直接参与运行，我们在运行</a:t>
            </a:r>
            <a:r>
              <a:rPr lang="en-US" altLang="zh-CN" dirty="0" err="1" smtClean="0"/>
              <a:t>jmeter</a:t>
            </a:r>
            <a:r>
              <a:rPr lang="zh-CN" altLang="en-US" dirty="0" smtClean="0"/>
              <a:t>录制协议脚本时用打它，可以在他下面建立一个</a:t>
            </a:r>
            <a:r>
              <a:rPr lang="en-US" altLang="zh-CN" dirty="0" smtClean="0"/>
              <a:t>http</a:t>
            </a:r>
            <a:r>
              <a:rPr lang="zh-CN" altLang="en-US" dirty="0" smtClean="0"/>
              <a:t>代理服务器元件，设置代理信息后进行录制</a:t>
            </a:r>
            <a:endParaRPr lang="en-US" altLang="zh-CN" dirty="0" smtClean="0"/>
          </a:p>
          <a:p>
            <a:r>
              <a:rPr lang="en-US" altLang="zh-CN" dirty="0" smtClean="0"/>
              <a:t>HTTP</a:t>
            </a:r>
            <a:r>
              <a:rPr lang="zh-CN" altLang="en-US" dirty="0" smtClean="0"/>
              <a:t>代理服务器</a:t>
            </a:r>
            <a:endParaRPr lang="en-US" altLang="zh-CN" dirty="0" smtClean="0"/>
          </a:p>
          <a:p>
            <a:r>
              <a:rPr lang="en-US" altLang="zh-CN" dirty="0" smtClean="0"/>
              <a:t>HTTP Mirror Server </a:t>
            </a:r>
            <a:r>
              <a:rPr lang="zh-CN" altLang="en-US" dirty="0" smtClean="0"/>
              <a:t>可以监控服务器，不要加大</a:t>
            </a:r>
            <a:r>
              <a:rPr lang="en-US" altLang="zh-CN" dirty="0" err="1" smtClean="0"/>
              <a:t>jmeter</a:t>
            </a:r>
            <a:r>
              <a:rPr lang="zh-CN" altLang="en-US" dirty="0" smtClean="0"/>
              <a:t>的负重，我们后面会专门讲监控工具</a:t>
            </a:r>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err="1" smtClean="0"/>
              <a:t>Jmeter</a:t>
            </a:r>
            <a:r>
              <a:rPr lang="zh-CN" altLang="en-US" dirty="0" smtClean="0"/>
              <a:t>测试计划可以是一个测试脚本；参与脚本运行；管理单元（包括了</a:t>
            </a:r>
            <a:r>
              <a:rPr lang="en-US" altLang="zh-CN" dirty="0" err="1" smtClean="0"/>
              <a:t>jmeter</a:t>
            </a:r>
            <a:r>
              <a:rPr lang="zh-CN" altLang="en-US" dirty="0" smtClean="0"/>
              <a:t>的请求模拟与并发数）</a:t>
            </a:r>
            <a:r>
              <a:rPr lang="en-US" altLang="zh-CN" dirty="0" smtClean="0"/>
              <a:t>LR</a:t>
            </a:r>
            <a:r>
              <a:rPr lang="zh-CN" altLang="en-US" dirty="0" smtClean="0"/>
              <a:t>把脚本与虚拟用户设置是分开的</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16</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常见组件</a:t>
            </a:r>
            <a:endParaRPr lang="en-US" altLang="zh-CN" dirty="0" smtClean="0"/>
          </a:p>
          <a:p>
            <a:endParaRPr lang="en-US" altLang="zh-CN" dirty="0" smtClean="0"/>
          </a:p>
          <a:p>
            <a:r>
              <a:rPr lang="en-US" altLang="zh-CN" dirty="0" smtClean="0"/>
              <a:t>http</a:t>
            </a:r>
            <a:r>
              <a:rPr lang="zh-CN" altLang="en-US" dirty="0" smtClean="0"/>
              <a:t>请求有时需要发送</a:t>
            </a:r>
            <a:r>
              <a:rPr lang="en-US" altLang="zh-CN" dirty="0" smtClean="0"/>
              <a:t>cookie</a:t>
            </a:r>
            <a:r>
              <a:rPr lang="zh-CN" altLang="en-US" dirty="0" smtClean="0"/>
              <a:t>信息，就使用</a:t>
            </a:r>
            <a:r>
              <a:rPr lang="en-US" altLang="zh-CN" b="0" dirty="0" smtClean="0"/>
              <a:t>HTTP Cookie</a:t>
            </a:r>
            <a:r>
              <a:rPr lang="zh-CN" altLang="en-US" b="0" dirty="0" smtClean="0"/>
              <a:t>管理器</a:t>
            </a:r>
            <a:endParaRPr lang="en-US" altLang="zh-CN" b="0" dirty="0" smtClean="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1200" b="1" dirty="0" smtClean="0">
                <a:solidFill>
                  <a:schemeClr val="tx1"/>
                </a:solidFill>
              </a:rPr>
              <a:t>1</a:t>
            </a:r>
            <a:r>
              <a:rPr kumimoji="1" lang="zh-CN" altLang="en-US" sz="1200" b="1" dirty="0" smtClean="0">
                <a:solidFill>
                  <a:schemeClr val="tx1"/>
                </a:solidFill>
              </a:rPr>
              <a:t>、纯</a:t>
            </a:r>
            <a:r>
              <a:rPr kumimoji="1" lang="en-US" altLang="zh-CN" sz="1200" b="1" dirty="0" smtClean="0">
                <a:solidFill>
                  <a:schemeClr val="tx1"/>
                </a:solidFill>
              </a:rPr>
              <a:t>java</a:t>
            </a:r>
          </a:p>
          <a:p>
            <a:r>
              <a:rPr kumimoji="1" lang="en-US" altLang="zh-CN" sz="1200" b="1" dirty="0" smtClean="0">
                <a:solidFill>
                  <a:schemeClr val="tx1"/>
                </a:solidFill>
              </a:rPr>
              <a:t>2</a:t>
            </a:r>
            <a:r>
              <a:rPr kumimoji="1" lang="zh-CN" altLang="en-US" sz="1200" b="1" dirty="0" smtClean="0">
                <a:solidFill>
                  <a:schemeClr val="tx1"/>
                </a:solidFill>
              </a:rPr>
              <a:t>、开源</a:t>
            </a:r>
            <a:endParaRPr kumimoji="1" lang="en-US" altLang="zh-CN" sz="1200" b="1" dirty="0" smtClean="0">
              <a:solidFill>
                <a:schemeClr val="tx1"/>
              </a:solidFill>
            </a:endParaRPr>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a:t>
            </a:fld>
            <a:endParaRPr lang="zh-CN" altLang="en-US"/>
          </a:p>
        </p:txBody>
      </p:sp>
    </p:spTree>
    <p:extLst>
      <p:ext uri="{BB962C8B-B14F-4D97-AF65-F5344CB8AC3E}">
        <p14:creationId xmlns:p14="http://schemas.microsoft.com/office/powerpoint/2010/main" val="26025377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21</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22</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23</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25</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26</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27</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29</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当调试脚本时候打开，查看脚本运行结果是否正确；</a:t>
            </a:r>
            <a:endParaRPr lang="en-US" altLang="zh-CN" sz="12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当执行场景时候，这个配置元件必须关闭，原因：结果日志很大，影响性能测试结果，这时就需要使用聚合报告；</a:t>
            </a:r>
            <a:endParaRPr lang="en-US" altLang="zh-CN" sz="1200" dirty="0" smtClean="0"/>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安装操作</a:t>
            </a:r>
            <a:endParaRPr lang="en-US" altLang="zh-CN" dirty="0" smtClean="0"/>
          </a:p>
          <a:p>
            <a:r>
              <a:rPr lang="en-US" altLang="zh-CN" sz="1200" b="0" i="0" kern="1200" dirty="0" err="1" smtClean="0">
                <a:solidFill>
                  <a:schemeClr val="tx1"/>
                </a:solidFill>
                <a:effectLst/>
                <a:latin typeface="+mn-lt"/>
                <a:ea typeface="+mn-ea"/>
                <a:cs typeface="+mn-cs"/>
              </a:rPr>
              <a:t>JMeter</a:t>
            </a:r>
            <a:r>
              <a:rPr lang="zh-CN" altLang="en-US" sz="1200" b="0" i="0" kern="1200" dirty="0" smtClean="0">
                <a:solidFill>
                  <a:schemeClr val="tx1"/>
                </a:solidFill>
                <a:effectLst/>
                <a:latin typeface="+mn-lt"/>
                <a:ea typeface="+mn-ea"/>
                <a:cs typeface="+mn-cs"/>
              </a:rPr>
              <a:t>是</a:t>
            </a:r>
            <a:r>
              <a:rPr lang="en-US" altLang="zh-CN" sz="1200" b="0" i="0" kern="1200" dirty="0" smtClean="0">
                <a:solidFill>
                  <a:schemeClr val="tx1"/>
                </a:solidFill>
                <a:effectLst/>
                <a:latin typeface="+mn-lt"/>
                <a:ea typeface="+mn-ea"/>
                <a:cs typeface="+mn-cs"/>
              </a:rPr>
              <a:t>100%</a:t>
            </a:r>
            <a:r>
              <a:rPr lang="zh-CN" altLang="en-US" sz="1200" b="0" i="0" kern="1200" dirty="0" smtClean="0">
                <a:solidFill>
                  <a:schemeClr val="tx1"/>
                </a:solidFill>
                <a:effectLst/>
                <a:latin typeface="+mn-lt"/>
                <a:ea typeface="+mn-ea"/>
                <a:cs typeface="+mn-cs"/>
              </a:rPr>
              <a:t>纯</a:t>
            </a:r>
            <a:r>
              <a:rPr lang="en-US" altLang="zh-CN" sz="1200" b="0" i="0" kern="1200" dirty="0" smtClean="0">
                <a:solidFill>
                  <a:schemeClr val="tx1"/>
                </a:solidFill>
                <a:effectLst/>
                <a:latin typeface="+mn-lt"/>
                <a:ea typeface="+mn-ea"/>
                <a:cs typeface="+mn-cs"/>
              </a:rPr>
              <a:t>java</a:t>
            </a:r>
            <a:r>
              <a:rPr lang="zh-CN" altLang="en-US" sz="1200" b="0" i="0" kern="1200" dirty="0" smtClean="0">
                <a:solidFill>
                  <a:schemeClr val="tx1"/>
                </a:solidFill>
                <a:effectLst/>
                <a:latin typeface="+mn-lt"/>
                <a:ea typeface="+mn-ea"/>
                <a:cs typeface="+mn-cs"/>
              </a:rPr>
              <a:t>应用程序，它在任何支持完整</a:t>
            </a:r>
            <a:r>
              <a:rPr lang="en-US" altLang="zh-CN" sz="1200" b="0" i="0" kern="1200" dirty="0" smtClean="0">
                <a:solidFill>
                  <a:schemeClr val="tx1"/>
                </a:solidFill>
                <a:effectLst/>
                <a:latin typeface="+mn-lt"/>
                <a:ea typeface="+mn-ea"/>
                <a:cs typeface="+mn-cs"/>
              </a:rPr>
              <a:t>java</a:t>
            </a:r>
            <a:r>
              <a:rPr lang="zh-CN" altLang="en-US" sz="1200" b="0" i="0" kern="1200" dirty="0" smtClean="0">
                <a:solidFill>
                  <a:schemeClr val="tx1"/>
                </a:solidFill>
                <a:effectLst/>
                <a:latin typeface="+mn-lt"/>
                <a:ea typeface="+mn-ea"/>
                <a:cs typeface="+mn-cs"/>
              </a:rPr>
              <a:t>实现的系统上都能正常运行</a:t>
            </a:r>
            <a:endParaRPr lang="en-US" altLang="zh-CN" sz="1200" b="0" i="0" kern="1200" dirty="0" smtClean="0">
              <a:solidFill>
                <a:schemeClr val="tx1"/>
              </a:solidFill>
              <a:effectLst/>
              <a:latin typeface="+mn-lt"/>
              <a:ea typeface="+mn-ea"/>
              <a:cs typeface="+mn-cs"/>
            </a:endParaRP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a:t>
            </a:fld>
            <a:endParaRPr lang="zh-CN" altLang="en-US"/>
          </a:p>
        </p:txBody>
      </p:sp>
    </p:spTree>
    <p:extLst>
      <p:ext uri="{BB962C8B-B14F-4D97-AF65-F5344CB8AC3E}">
        <p14:creationId xmlns:p14="http://schemas.microsoft.com/office/powerpoint/2010/main" val="20848823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31</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32</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33</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34</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35</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36</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37</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38</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基本操作</a:t>
            </a:r>
          </a:p>
          <a:p>
            <a:r>
              <a:rPr lang="en-US" altLang="zh-CN" dirty="0" smtClean="0"/>
              <a:t>1</a:t>
            </a:r>
            <a:r>
              <a:rPr lang="zh-CN" altLang="en-US" dirty="0" smtClean="0"/>
              <a:t>：在你的脚本文件路径下，执行</a:t>
            </a:r>
            <a:r>
              <a:rPr lang="en-US" altLang="zh-CN" dirty="0" err="1" smtClean="0"/>
              <a:t>cmd</a:t>
            </a:r>
            <a:r>
              <a:rPr lang="zh-CN" altLang="en-US" dirty="0" smtClean="0"/>
              <a:t>命令：</a:t>
            </a:r>
            <a:r>
              <a:rPr lang="en-US" altLang="zh-CN" dirty="0" err="1" smtClean="0"/>
              <a:t>jmeter</a:t>
            </a:r>
            <a:r>
              <a:rPr lang="en-US" altLang="zh-CN" dirty="0" smtClean="0"/>
              <a:t> -n -t </a:t>
            </a:r>
            <a:r>
              <a:rPr lang="en-US" altLang="zh-CN" dirty="0" err="1" smtClean="0"/>
              <a:t>test.jmx</a:t>
            </a:r>
            <a:r>
              <a:rPr lang="en-US" altLang="zh-CN" dirty="0" smtClean="0"/>
              <a:t> -l </a:t>
            </a:r>
            <a:r>
              <a:rPr lang="en-US" altLang="zh-CN" dirty="0" err="1" smtClean="0"/>
              <a:t>result.jtl</a:t>
            </a:r>
            <a:r>
              <a:rPr lang="en-US" altLang="zh-CN" dirty="0" smtClean="0"/>
              <a:t> -e -o /</a:t>
            </a:r>
            <a:r>
              <a:rPr lang="en-US" altLang="zh-CN" dirty="0" err="1" smtClean="0"/>
              <a:t>tmp</a:t>
            </a:r>
            <a:r>
              <a:rPr lang="en-US" altLang="zh-CN" dirty="0" smtClean="0"/>
              <a:t>/</a:t>
            </a:r>
            <a:r>
              <a:rPr lang="en-US" altLang="zh-CN" dirty="0" err="1" smtClean="0"/>
              <a:t>ResultReport</a:t>
            </a:r>
            <a:endParaRPr lang="en-US" altLang="zh-CN" dirty="0" smtClean="0"/>
          </a:p>
          <a:p>
            <a:r>
              <a:rPr lang="zh-CN" altLang="en-US" dirty="0" smtClean="0"/>
              <a:t>参数说明</a:t>
            </a:r>
            <a:r>
              <a:rPr lang="en-US" altLang="zh-CN" dirty="0" smtClean="0"/>
              <a:t>:</a:t>
            </a:r>
          </a:p>
          <a:p>
            <a:r>
              <a:rPr lang="en-US" altLang="zh-CN" dirty="0" smtClean="0"/>
              <a:t>● -n: </a:t>
            </a:r>
            <a:r>
              <a:rPr lang="zh-CN" altLang="en-US" dirty="0" smtClean="0"/>
              <a:t>非</a:t>
            </a:r>
            <a:r>
              <a:rPr lang="en-US" altLang="zh-CN" dirty="0" smtClean="0"/>
              <a:t>GUI</a:t>
            </a:r>
            <a:r>
              <a:rPr lang="zh-CN" altLang="en-US" dirty="0" smtClean="0"/>
              <a:t>模式执行</a:t>
            </a:r>
            <a:r>
              <a:rPr lang="en-US" altLang="zh-CN" dirty="0" err="1" smtClean="0"/>
              <a:t>JMeter</a:t>
            </a:r>
            <a:endParaRPr lang="en-US" altLang="zh-CN" dirty="0" smtClean="0"/>
          </a:p>
          <a:p>
            <a:r>
              <a:rPr lang="en-US" altLang="zh-CN" dirty="0" smtClean="0"/>
              <a:t>● -t: </a:t>
            </a:r>
            <a:r>
              <a:rPr lang="zh-CN" altLang="en-US" dirty="0" smtClean="0"/>
              <a:t>执行测试文件所在的位置</a:t>
            </a:r>
          </a:p>
          <a:p>
            <a:r>
              <a:rPr lang="zh-CN" altLang="en-US" dirty="0" smtClean="0"/>
              <a:t>● </a:t>
            </a:r>
            <a:r>
              <a:rPr lang="en-US" altLang="zh-CN" dirty="0" smtClean="0"/>
              <a:t>-l: </a:t>
            </a:r>
            <a:r>
              <a:rPr lang="zh-CN" altLang="en-US" dirty="0" smtClean="0"/>
              <a:t>指定生成测试结果的保存文件，</a:t>
            </a:r>
            <a:r>
              <a:rPr lang="en-US" altLang="zh-CN" dirty="0" err="1" smtClean="0"/>
              <a:t>jtl</a:t>
            </a:r>
            <a:r>
              <a:rPr lang="zh-CN" altLang="en-US" dirty="0" smtClean="0"/>
              <a:t>文件格式，</a:t>
            </a:r>
            <a:r>
              <a:rPr lang="zh-CN" altLang="en-US" sz="1200" b="0" i="0" kern="1200" dirty="0" smtClean="0">
                <a:solidFill>
                  <a:schemeClr val="tx1"/>
                </a:solidFill>
                <a:effectLst/>
                <a:latin typeface="+mn-lt"/>
                <a:ea typeface="+mn-ea"/>
                <a:cs typeface="+mn-cs"/>
              </a:rPr>
              <a:t>此文件必须不存在；</a:t>
            </a:r>
            <a:endParaRPr lang="zh-CN" altLang="en-US" dirty="0" smtClean="0"/>
          </a:p>
          <a:p>
            <a:r>
              <a:rPr lang="zh-CN" altLang="en-US" dirty="0" smtClean="0"/>
              <a:t>● </a:t>
            </a:r>
            <a:r>
              <a:rPr lang="en-US" altLang="zh-CN" dirty="0" smtClean="0"/>
              <a:t>-e: </a:t>
            </a:r>
            <a:r>
              <a:rPr lang="zh-CN" altLang="en-US" dirty="0" smtClean="0"/>
              <a:t>测试结束后，生成测试报告</a:t>
            </a:r>
          </a:p>
          <a:p>
            <a:r>
              <a:rPr lang="zh-CN" altLang="en-US" dirty="0" smtClean="0"/>
              <a:t>● </a:t>
            </a:r>
            <a:r>
              <a:rPr lang="en-US" altLang="zh-CN" dirty="0" smtClean="0"/>
              <a:t>-o: </a:t>
            </a:r>
            <a:r>
              <a:rPr lang="zh-CN" altLang="en-US" dirty="0" smtClean="0"/>
              <a:t>指定测试报告的存放位置</a:t>
            </a:r>
            <a:endParaRPr lang="en-US" altLang="zh-CN" dirty="0" smtClean="0"/>
          </a:p>
        </p:txBody>
      </p:sp>
      <p:sp>
        <p:nvSpPr>
          <p:cNvPr id="4" name="灯片编号占位符 3"/>
          <p:cNvSpPr>
            <a:spLocks noGrp="1"/>
          </p:cNvSpPr>
          <p:nvPr>
            <p:ph type="sldNum" sz="quarter" idx="10"/>
          </p:nvPr>
        </p:nvSpPr>
        <p:spPr/>
        <p:txBody>
          <a:bodyPr/>
          <a:lstStyle/>
          <a:p>
            <a:fld id="{D7C6E9CB-7079-4F7F-86EF-5889988F579A}" type="slidenum">
              <a:rPr lang="zh-CN" altLang="en-US" smtClean="0"/>
              <a:t>39</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Bin</a:t>
            </a:r>
            <a:r>
              <a:rPr lang="zh-CN" altLang="en-US" dirty="0" smtClean="0"/>
              <a:t>目录下，放的有关启动的</a:t>
            </a:r>
            <a:r>
              <a:rPr lang="en-US" altLang="zh-CN" dirty="0" smtClean="0"/>
              <a:t>jar</a:t>
            </a:r>
            <a:r>
              <a:rPr lang="zh-CN" altLang="en-US" dirty="0" smtClean="0"/>
              <a:t>包，依赖的是</a:t>
            </a:r>
            <a:r>
              <a:rPr lang="en-US" altLang="zh-CN" dirty="0" smtClean="0"/>
              <a:t>ApacheJMeter.jar</a:t>
            </a:r>
            <a:r>
              <a:rPr lang="zh-CN" altLang="en-US" dirty="0" smtClean="0"/>
              <a:t>可运行的，</a:t>
            </a:r>
            <a:r>
              <a:rPr lang="en-US" altLang="zh-CN" dirty="0" err="1" smtClean="0"/>
              <a:t>jmeter</a:t>
            </a:r>
            <a:r>
              <a:rPr lang="zh-CN" altLang="en-US" dirty="0" smtClean="0"/>
              <a:t>怎么打开的是在</a:t>
            </a:r>
            <a:r>
              <a:rPr lang="en-US" altLang="zh-CN" dirty="0" err="1" smtClean="0"/>
              <a:t>jmeter.properties</a:t>
            </a:r>
            <a:r>
              <a:rPr lang="zh-CN" altLang="en-US" dirty="0" smtClean="0"/>
              <a:t>配置的</a:t>
            </a:r>
            <a:endParaRPr lang="en-US" altLang="zh-CN" dirty="0" smtClean="0"/>
          </a:p>
          <a:p>
            <a:r>
              <a:rPr lang="en-US" altLang="zh-CN" dirty="0" smtClean="0"/>
              <a:t>Docs</a:t>
            </a:r>
            <a:r>
              <a:rPr lang="zh-CN" altLang="en-US" dirty="0" smtClean="0"/>
              <a:t>目录：</a:t>
            </a:r>
            <a:r>
              <a:rPr lang="en-US" altLang="zh-CN" dirty="0" smtClean="0"/>
              <a:t>API</a:t>
            </a:r>
            <a:r>
              <a:rPr lang="zh-CN" altLang="en-US" dirty="0" smtClean="0"/>
              <a:t>的离线帮助文档</a:t>
            </a:r>
            <a:endParaRPr lang="en-US" altLang="zh-CN" dirty="0" smtClean="0"/>
          </a:p>
          <a:p>
            <a:r>
              <a:rPr lang="en-US" altLang="zh-CN" dirty="0" smtClean="0"/>
              <a:t>Extras</a:t>
            </a:r>
            <a:r>
              <a:rPr lang="zh-CN" altLang="en-US" dirty="0" smtClean="0"/>
              <a:t>：提供对</a:t>
            </a:r>
            <a:r>
              <a:rPr lang="en-US" altLang="zh-CN" dirty="0" smtClean="0"/>
              <a:t>ant</a:t>
            </a:r>
            <a:r>
              <a:rPr lang="zh-CN" altLang="en-US" dirty="0" smtClean="0"/>
              <a:t>的支持，可以通过</a:t>
            </a:r>
            <a:r>
              <a:rPr lang="en-US" altLang="zh-CN" dirty="0" smtClean="0"/>
              <a:t>ant</a:t>
            </a:r>
            <a:r>
              <a:rPr lang="zh-CN" altLang="en-US" dirty="0" smtClean="0"/>
              <a:t>构造，测试脚本的运行测试结果的生产，集成到</a:t>
            </a:r>
            <a:r>
              <a:rPr lang="en-US" altLang="zh-CN" dirty="0" err="1" smtClean="0"/>
              <a:t>jeknis</a:t>
            </a:r>
            <a:r>
              <a:rPr lang="zh-CN" altLang="en-US" dirty="0" smtClean="0"/>
              <a:t>，实现性能自动化测试</a:t>
            </a:r>
            <a:endParaRPr lang="en-US" altLang="zh-CN" dirty="0" smtClean="0"/>
          </a:p>
          <a:p>
            <a:r>
              <a:rPr lang="en-US" altLang="zh-CN" dirty="0" smtClean="0"/>
              <a:t>Lib</a:t>
            </a:r>
            <a:r>
              <a:rPr lang="zh-CN" altLang="en-US" dirty="0" smtClean="0"/>
              <a:t>目录：</a:t>
            </a:r>
            <a:r>
              <a:rPr lang="en-US" altLang="zh-CN" dirty="0" err="1" smtClean="0"/>
              <a:t>jmeter</a:t>
            </a:r>
            <a:r>
              <a:rPr lang="zh-CN" altLang="en-US" dirty="0" smtClean="0"/>
              <a:t>依赖的工具包</a:t>
            </a:r>
            <a:endParaRPr lang="en-US" altLang="zh-CN" dirty="0" smtClean="0"/>
          </a:p>
          <a:p>
            <a:r>
              <a:rPr lang="en-US" altLang="zh-CN" dirty="0" smtClean="0"/>
              <a:t>\apache-jmeter-3.3\lib\</a:t>
            </a:r>
            <a:r>
              <a:rPr lang="en-US" altLang="zh-CN" dirty="0" err="1" smtClean="0"/>
              <a:t>ext</a:t>
            </a:r>
            <a:r>
              <a:rPr lang="zh-CN" altLang="en-US" dirty="0" smtClean="0"/>
              <a:t>目录：协议组件的内容，安装组件的方式开发的，开发一个放一个，核心包</a:t>
            </a:r>
            <a:r>
              <a:rPr lang="en-US" altLang="zh-CN" dirty="0" smtClean="0"/>
              <a:t>ApacheJMeter_components.jar</a:t>
            </a:r>
            <a:r>
              <a:rPr lang="zh-CN" altLang="en-US" dirty="0" smtClean="0"/>
              <a:t>，</a:t>
            </a:r>
            <a:r>
              <a:rPr lang="en-US" altLang="zh-CN" dirty="0" smtClean="0"/>
              <a:t>ApacheJMeter_core.jar</a:t>
            </a:r>
            <a:r>
              <a:rPr lang="zh-CN" altLang="en-US" dirty="0" smtClean="0"/>
              <a:t>，有新的组件放进了就可以，重启打开</a:t>
            </a:r>
            <a:r>
              <a:rPr lang="en-US" altLang="zh-CN" dirty="0" err="1" smtClean="0"/>
              <a:t>jmeter</a:t>
            </a:r>
            <a:endParaRPr lang="en-US" altLang="zh-CN" dirty="0" smtClean="0"/>
          </a:p>
          <a:p>
            <a:r>
              <a:rPr lang="en-US" altLang="zh-CN" dirty="0" smtClean="0"/>
              <a:t>Licenses </a:t>
            </a:r>
            <a:r>
              <a:rPr lang="zh-CN" altLang="en-US" dirty="0" smtClean="0"/>
              <a:t>对版权的说明</a:t>
            </a:r>
            <a:endParaRPr lang="en-US" altLang="zh-CN" dirty="0" smtClean="0"/>
          </a:p>
          <a:p>
            <a:r>
              <a:rPr lang="en-US" altLang="zh-CN" dirty="0" err="1" smtClean="0"/>
              <a:t>printable_docs</a:t>
            </a:r>
            <a:r>
              <a:rPr lang="zh-CN" altLang="en-US" dirty="0" smtClean="0"/>
              <a:t>：</a:t>
            </a:r>
            <a:r>
              <a:rPr lang="en-US" altLang="zh-CN" dirty="0" smtClean="0"/>
              <a:t>jmeter_irc.html</a:t>
            </a:r>
            <a:r>
              <a:rPr lang="zh-CN" altLang="en-US" dirty="0" smtClean="0"/>
              <a:t>离线帮助文档，点开看看，是英文的，没有中文的翻译。</a:t>
            </a: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5</a:t>
            </a:fld>
            <a:endParaRPr lang="zh-CN" altLang="en-US"/>
          </a:p>
        </p:txBody>
      </p:sp>
    </p:spTree>
    <p:extLst>
      <p:ext uri="{BB962C8B-B14F-4D97-AF65-F5344CB8AC3E}">
        <p14:creationId xmlns:p14="http://schemas.microsoft.com/office/powerpoint/2010/main" val="208488236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注意：结尾的 </a:t>
            </a:r>
            <a:r>
              <a:rPr lang="en-US" altLang="zh-CN" dirty="0" err="1" smtClean="0"/>
              <a:t>ResultReport</a:t>
            </a:r>
            <a:r>
              <a:rPr lang="en-US" altLang="zh-CN" dirty="0" smtClean="0"/>
              <a:t> </a:t>
            </a:r>
            <a:r>
              <a:rPr lang="zh-CN" altLang="en-US" dirty="0" smtClean="0"/>
              <a:t>是自己手动创建的报告文件夹。每次启动命令之前，文件夹内容必须和 </a:t>
            </a:r>
            <a:r>
              <a:rPr lang="en-US" altLang="zh-CN" dirty="0" err="1" smtClean="0"/>
              <a:t>jtl</a:t>
            </a:r>
            <a:r>
              <a:rPr lang="zh-CN" altLang="en-US" dirty="0" smtClean="0"/>
              <a:t>（</a:t>
            </a:r>
            <a:r>
              <a:rPr lang="en-US" altLang="zh-CN" sz="1200" b="0" i="0" kern="1200" dirty="0" err="1" smtClean="0">
                <a:solidFill>
                  <a:schemeClr val="tx1"/>
                </a:solidFill>
                <a:effectLst/>
                <a:latin typeface="+mn-lt"/>
                <a:ea typeface="+mn-ea"/>
                <a:cs typeface="+mn-cs"/>
              </a:rPr>
              <a:t>result.jtl</a:t>
            </a:r>
            <a:r>
              <a:rPr lang="zh-CN" altLang="en-US" dirty="0" smtClean="0"/>
              <a:t>）</a:t>
            </a:r>
            <a:r>
              <a:rPr lang="en-US" altLang="zh-CN" dirty="0" smtClean="0"/>
              <a:t> </a:t>
            </a:r>
            <a:r>
              <a:rPr lang="zh-CN" altLang="en-US" dirty="0" smtClean="0"/>
              <a:t>文件一起清空</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每次执行命令都要先去目录下清空报告文件夹和</a:t>
            </a:r>
            <a:r>
              <a:rPr lang="en-US" altLang="zh-CN" sz="1200" b="0" i="0" kern="1200" dirty="0" err="1" smtClean="0">
                <a:solidFill>
                  <a:schemeClr val="tx1"/>
                </a:solidFill>
                <a:effectLst/>
                <a:latin typeface="+mn-lt"/>
                <a:ea typeface="+mn-ea"/>
                <a:cs typeface="+mn-cs"/>
              </a:rPr>
              <a:t>result.jtl</a:t>
            </a:r>
            <a:r>
              <a:rPr lang="zh-CN" altLang="en-US" sz="1200" b="0" i="0" kern="1200" dirty="0" smtClean="0">
                <a:solidFill>
                  <a:schemeClr val="tx1"/>
                </a:solidFill>
                <a:effectLst/>
                <a:latin typeface="+mn-lt"/>
                <a:ea typeface="+mn-ea"/>
                <a:cs typeface="+mn-cs"/>
              </a:rPr>
              <a:t>，很烦，可以写一个</a:t>
            </a:r>
            <a:r>
              <a:rPr lang="en-US" altLang="zh-CN" sz="1200" b="0" i="0" kern="1200" dirty="0" smtClean="0">
                <a:solidFill>
                  <a:schemeClr val="tx1"/>
                </a:solidFill>
                <a:effectLst/>
                <a:latin typeface="+mn-lt"/>
                <a:ea typeface="+mn-ea"/>
                <a:cs typeface="+mn-cs"/>
              </a:rPr>
              <a:t>bat</a:t>
            </a:r>
            <a:r>
              <a:rPr lang="zh-CN" altLang="en-US" sz="1200" b="0" i="0" kern="1200" dirty="0" smtClean="0">
                <a:solidFill>
                  <a:schemeClr val="tx1"/>
                </a:solidFill>
                <a:effectLst/>
                <a:latin typeface="+mn-lt"/>
                <a:ea typeface="+mn-ea"/>
                <a:cs typeface="+mn-cs"/>
              </a:rPr>
              <a:t>，每次执行</a:t>
            </a:r>
            <a:r>
              <a:rPr lang="en-US" altLang="zh-CN" sz="1200" b="0" i="0" kern="1200" dirty="0" smtClean="0">
                <a:solidFill>
                  <a:schemeClr val="tx1"/>
                </a:solidFill>
                <a:effectLst/>
                <a:latin typeface="+mn-lt"/>
                <a:ea typeface="+mn-ea"/>
                <a:cs typeface="+mn-cs"/>
              </a:rPr>
              <a:t>bat</a:t>
            </a:r>
            <a:r>
              <a:rPr lang="zh-CN" altLang="en-US" sz="1200" b="0" i="0" kern="1200" dirty="0" smtClean="0">
                <a:solidFill>
                  <a:schemeClr val="tx1"/>
                </a:solidFill>
                <a:effectLst/>
                <a:latin typeface="+mn-lt"/>
                <a:ea typeface="+mn-ea"/>
                <a:cs typeface="+mn-cs"/>
              </a:rPr>
              <a:t>都自动去清空之前的报告，然后执行命令。</a:t>
            </a:r>
            <a:endParaRPr lang="en-US" altLang="zh-CN"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注意，必须在脚本文件路径下执行</a:t>
            </a:r>
            <a:r>
              <a:rPr lang="en-US" altLang="zh-CN" sz="1200" b="0" i="0" kern="1200" dirty="0" err="1" smtClean="0">
                <a:solidFill>
                  <a:schemeClr val="tx1"/>
                </a:solidFill>
                <a:effectLst/>
                <a:latin typeface="+mn-lt"/>
                <a:ea typeface="+mn-ea"/>
                <a:cs typeface="+mn-cs"/>
              </a:rPr>
              <a:t>cmd</a:t>
            </a:r>
            <a:r>
              <a:rPr lang="zh-CN" altLang="en-US" sz="1200" b="0" i="0" kern="1200" dirty="0" smtClean="0">
                <a:solidFill>
                  <a:schemeClr val="tx1"/>
                </a:solidFill>
                <a:effectLst/>
                <a:latin typeface="+mn-lt"/>
                <a:ea typeface="+mn-ea"/>
                <a:cs typeface="+mn-cs"/>
              </a:rPr>
              <a:t>，否则需要</a:t>
            </a:r>
            <a:r>
              <a:rPr lang="en-US" altLang="zh-CN" sz="1200" b="0" i="0" kern="1200" dirty="0" err="1" smtClean="0">
                <a:solidFill>
                  <a:schemeClr val="tx1"/>
                </a:solidFill>
                <a:effectLst/>
                <a:latin typeface="+mn-lt"/>
                <a:ea typeface="+mn-ea"/>
                <a:cs typeface="+mn-cs"/>
              </a:rPr>
              <a:t>cmd</a:t>
            </a:r>
            <a:r>
              <a:rPr lang="zh-CN" altLang="en-US" sz="1200" b="0" i="0" kern="1200" dirty="0" smtClean="0">
                <a:solidFill>
                  <a:schemeClr val="tx1"/>
                </a:solidFill>
                <a:effectLst/>
                <a:latin typeface="+mn-lt"/>
                <a:ea typeface="+mn-ea"/>
                <a:cs typeface="+mn-cs"/>
              </a:rPr>
              <a:t>下执行切换路径</a:t>
            </a:r>
            <a:r>
              <a:rPr lang="zh-CN" altLang="en-US" sz="1200" b="0" i="0" kern="1200" dirty="0" smtClean="0">
                <a:solidFill>
                  <a:schemeClr val="tx1"/>
                </a:solidFill>
                <a:effectLst/>
                <a:latin typeface="+mn-lt"/>
                <a:ea typeface="+mn-ea"/>
                <a:cs typeface="+mn-cs"/>
              </a:rPr>
              <a:t>）</a:t>
            </a:r>
            <a:endParaRPr lang="en-US" altLang="zh-CN"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pt-BR" altLang="zh-CN" smtClean="0"/>
              <a:t>jmeter -n -t d:\quJian.jmx -l result.jtl -e -o d:\HttpReport</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41</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42</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43</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44</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45</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46</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effectLst/>
            </a:endParaRPr>
          </a:p>
        </p:txBody>
      </p:sp>
      <p:sp>
        <p:nvSpPr>
          <p:cNvPr id="4" name="灯片编号占位符 3"/>
          <p:cNvSpPr>
            <a:spLocks noGrp="1"/>
          </p:cNvSpPr>
          <p:nvPr>
            <p:ph type="sldNum" sz="quarter" idx="10"/>
          </p:nvPr>
        </p:nvSpPr>
        <p:spPr/>
        <p:txBody>
          <a:bodyPr/>
          <a:lstStyle/>
          <a:p>
            <a:fld id="{D7C6E9CB-7079-4F7F-86EF-5889988F579A}" type="slidenum">
              <a:rPr lang="zh-CN" altLang="en-US" smtClean="0"/>
              <a:t>47</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smtClean="0">
                <a:effectLst/>
              </a:rPr>
              <a:t>性能测试工具原理：</a:t>
            </a:r>
            <a:endParaRPr lang="zh-CN" altLang="en-US" dirty="0" smtClean="0">
              <a:effectLst/>
            </a:endParaRPr>
          </a:p>
          <a:p>
            <a:r>
              <a:rPr lang="zh-CN" altLang="en-US" dirty="0" smtClean="0">
                <a:effectLst/>
              </a:rPr>
              <a:t>实现：多线程、能模拟交易（主要是协议和代理）、能模拟真实数据。</a:t>
            </a:r>
          </a:p>
          <a:p>
            <a:r>
              <a:rPr lang="zh-CN" altLang="en-US" dirty="0" smtClean="0">
                <a:effectLst/>
              </a:rPr>
              <a:t>能共享资源、能分布式负载。</a:t>
            </a:r>
          </a:p>
          <a:p>
            <a:r>
              <a:rPr lang="zh-CN" altLang="en-US" b="1" dirty="0" smtClean="0">
                <a:effectLst/>
              </a:rPr>
              <a:t>参数化和数据准备的原则</a:t>
            </a:r>
            <a:endParaRPr lang="zh-CN" altLang="en-US" dirty="0" smtClean="0">
              <a:effectLst/>
            </a:endParaRPr>
          </a:p>
          <a:p>
            <a:r>
              <a:rPr lang="zh-CN" altLang="en-US" dirty="0" smtClean="0">
                <a:effectLst/>
              </a:rPr>
              <a:t>为什么要参数化，更多的人会是是为了模拟真实情况。</a:t>
            </a:r>
          </a:p>
          <a:p>
            <a:r>
              <a:rPr lang="zh-CN" altLang="en-US" dirty="0" smtClean="0">
                <a:effectLst/>
              </a:rPr>
              <a:t>其实大家想问的是，什么才叫真实情况。</a:t>
            </a:r>
          </a:p>
          <a:p>
            <a:r>
              <a:rPr lang="zh-CN" altLang="en-US" dirty="0" smtClean="0">
                <a:effectLst/>
              </a:rPr>
              <a:t>有人会说是用户的实际场景。</a:t>
            </a:r>
          </a:p>
          <a:p>
            <a:r>
              <a:rPr lang="zh-CN" altLang="en-US" dirty="0" smtClean="0">
                <a:effectLst/>
              </a:rPr>
              <a:t>我个人认为这是表面现象。</a:t>
            </a:r>
          </a:p>
          <a:p>
            <a:r>
              <a:rPr lang="zh-CN" altLang="en-US" dirty="0" smtClean="0">
                <a:effectLst/>
              </a:rPr>
              <a:t>真实情况应该是：能模拟磁盘、</a:t>
            </a:r>
            <a:r>
              <a:rPr lang="en-US" altLang="zh-CN" dirty="0" smtClean="0">
                <a:effectLst/>
              </a:rPr>
              <a:t>CPU</a:t>
            </a:r>
            <a:r>
              <a:rPr lang="zh-CN" altLang="en-US" dirty="0" smtClean="0">
                <a:effectLst/>
              </a:rPr>
              <a:t>、内存的真实情况，才是我们测试人员想要的真实情况。 业务的真实情况最后都会变成对资源的消耗情况。</a:t>
            </a:r>
          </a:p>
          <a:p>
            <a:r>
              <a:rPr lang="zh-CN" altLang="en-US" b="1" dirty="0" smtClean="0">
                <a:effectLst/>
              </a:rPr>
              <a:t>数据的单一问题是否带来查询压力减轻了，不能模拟真实情况</a:t>
            </a:r>
            <a:r>
              <a:rPr lang="zh-CN" altLang="en-US" dirty="0" smtClean="0">
                <a:effectLst/>
              </a:rPr>
              <a:t>。</a:t>
            </a:r>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48</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49</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smtClean="0">
                <a:solidFill>
                  <a:schemeClr val="tx1"/>
                </a:solidFill>
                <a:effectLst/>
                <a:latin typeface="+mn-lt"/>
                <a:ea typeface="+mn-ea"/>
                <a:cs typeface="+mn-cs"/>
              </a:rPr>
              <a:t>1.</a:t>
            </a:r>
            <a:r>
              <a:rPr lang="zh-CN" altLang="en-US" sz="1200" b="0" i="0" kern="1200" dirty="0" smtClean="0">
                <a:solidFill>
                  <a:schemeClr val="tx1"/>
                </a:solidFill>
                <a:effectLst/>
                <a:latin typeface="+mn-lt"/>
                <a:ea typeface="+mn-ea"/>
                <a:cs typeface="+mn-cs"/>
              </a:rPr>
              <a:t>创建一个</a:t>
            </a:r>
            <a:r>
              <a:rPr lang="en-US" altLang="zh-CN" sz="1200" b="0" i="0" kern="1200" dirty="0" smtClean="0">
                <a:solidFill>
                  <a:schemeClr val="tx1"/>
                </a:solidFill>
                <a:effectLst/>
                <a:latin typeface="+mn-lt"/>
                <a:ea typeface="+mn-ea"/>
                <a:cs typeface="+mn-cs"/>
              </a:rPr>
              <a:t>accounts.csv</a:t>
            </a:r>
            <a:r>
              <a:rPr lang="zh-CN" altLang="en-US" sz="1200" b="0" i="0" kern="1200" dirty="0" smtClean="0">
                <a:solidFill>
                  <a:schemeClr val="tx1"/>
                </a:solidFill>
                <a:effectLst/>
                <a:latin typeface="+mn-lt"/>
                <a:ea typeface="+mn-ea"/>
                <a:cs typeface="+mn-cs"/>
              </a:rPr>
              <a:t>文件，内容如下： </a:t>
            </a:r>
            <a:r>
              <a:rPr lang="zh-CN" altLang="en-US" dirty="0" smtClean="0"/>
              <a:t/>
            </a:r>
            <a:br>
              <a:rPr lang="zh-CN" altLang="en-US" dirty="0" smtClean="0"/>
            </a:br>
            <a:r>
              <a:rPr lang="en-US" altLang="zh-CN" sz="1200" b="0" i="0" kern="1200" dirty="0" smtClean="0">
                <a:solidFill>
                  <a:schemeClr val="tx1"/>
                </a:solidFill>
                <a:effectLst/>
                <a:latin typeface="+mn-lt"/>
                <a:ea typeface="+mn-ea"/>
                <a:cs typeface="+mn-cs"/>
              </a:rPr>
              <a:t>jams,pass1</a:t>
            </a:r>
            <a:r>
              <a:rPr lang="zh-CN" altLang="en-US" dirty="0" smtClean="0"/>
              <a:t/>
            </a:r>
            <a:br>
              <a:rPr lang="zh-CN" altLang="en-US" dirty="0" smtClean="0"/>
            </a:br>
            <a:r>
              <a:rPr lang="en-US" altLang="zh-CN" sz="1200" b="0" i="0" kern="1200" dirty="0" smtClean="0">
                <a:solidFill>
                  <a:schemeClr val="tx1"/>
                </a:solidFill>
                <a:effectLst/>
                <a:latin typeface="+mn-lt"/>
                <a:ea typeface="+mn-ea"/>
                <a:cs typeface="+mn-cs"/>
              </a:rPr>
              <a:t>jingshou,pass2</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50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1200" b="1" dirty="0" smtClean="0">
                <a:solidFill>
                  <a:schemeClr val="tx1"/>
                </a:solidFill>
              </a:rPr>
              <a:t>1</a:t>
            </a:r>
            <a:r>
              <a:rPr kumimoji="1" lang="zh-CN" altLang="en-US" sz="1200" b="1" dirty="0" smtClean="0">
                <a:solidFill>
                  <a:schemeClr val="tx1"/>
                </a:solidFill>
              </a:rPr>
              <a:t>、模拟用户请求（</a:t>
            </a:r>
            <a:r>
              <a:rPr kumimoji="1" lang="en-US" altLang="zh-CN" sz="1200" b="1" dirty="0" err="1" smtClean="0">
                <a:solidFill>
                  <a:schemeClr val="tx1"/>
                </a:solidFill>
              </a:rPr>
              <a:t>vuser</a:t>
            </a:r>
            <a:r>
              <a:rPr kumimoji="1" lang="zh-CN" altLang="en-US" sz="1200" b="1" dirty="0" smtClean="0">
                <a:solidFill>
                  <a:schemeClr val="tx1"/>
                </a:solidFill>
              </a:rPr>
              <a:t>）</a:t>
            </a:r>
            <a:endParaRPr kumimoji="1" lang="en-US" altLang="zh-CN" sz="1200" b="1" dirty="0" smtClean="0">
              <a:solidFill>
                <a:schemeClr val="tx1"/>
              </a:solidFill>
            </a:endParaRPr>
          </a:p>
          <a:p>
            <a:r>
              <a:rPr lang="zh-CN" altLang="en-US" dirty="0" smtClean="0"/>
              <a:t>后置处理器（关联服务器的响应数据，做为下次的请求内容），前置处理器（用的多的用户参数）</a:t>
            </a:r>
            <a:endParaRPr lang="en-US" altLang="zh-CN" dirty="0" smtClean="0"/>
          </a:p>
          <a:p>
            <a:r>
              <a:rPr kumimoji="1" lang="en-US" altLang="zh-CN" sz="1200" b="1" dirty="0" smtClean="0">
                <a:solidFill>
                  <a:schemeClr val="tx1"/>
                </a:solidFill>
              </a:rPr>
              <a:t>2</a:t>
            </a:r>
            <a:r>
              <a:rPr kumimoji="1" lang="zh-CN" altLang="en-US" sz="1200" b="1" dirty="0" smtClean="0">
                <a:solidFill>
                  <a:schemeClr val="tx1"/>
                </a:solidFill>
              </a:rPr>
              <a:t>、控制器：比如有这个场景：有个要提交订单，必须要登陆，登陆只要</a:t>
            </a:r>
            <a:r>
              <a:rPr kumimoji="1" lang="en-US" altLang="zh-CN" sz="1200" b="1" dirty="0" smtClean="0">
                <a:solidFill>
                  <a:schemeClr val="tx1"/>
                </a:solidFill>
              </a:rPr>
              <a:t>1</a:t>
            </a:r>
            <a:r>
              <a:rPr kumimoji="1" lang="zh-CN" altLang="en-US" sz="1200" b="1" dirty="0" smtClean="0">
                <a:solidFill>
                  <a:schemeClr val="tx1"/>
                </a:solidFill>
              </a:rPr>
              <a:t>次，提交单据很多次，就使用仅一次控制器下面，把提交单据放在循环控制器下。</a:t>
            </a:r>
            <a:endParaRPr kumimoji="1" lang="en-US" altLang="zh-CN" sz="1200" b="1" dirty="0" smtClean="0">
              <a:solidFill>
                <a:schemeClr val="tx1"/>
              </a:solidFill>
            </a:endParaRPr>
          </a:p>
          <a:p>
            <a:r>
              <a:rPr kumimoji="1" lang="en-US" altLang="zh-CN" sz="1200" b="1" dirty="0" smtClean="0">
                <a:solidFill>
                  <a:schemeClr val="tx1"/>
                </a:solidFill>
              </a:rPr>
              <a:t>3</a:t>
            </a:r>
            <a:r>
              <a:rPr kumimoji="1" lang="zh-CN" altLang="en-US" sz="1200" b="1" dirty="0" smtClean="0">
                <a:solidFill>
                  <a:schemeClr val="tx1"/>
                </a:solidFill>
              </a:rPr>
              <a:t>、定时器：做集合点</a:t>
            </a:r>
            <a:endParaRPr kumimoji="1" lang="en-US" altLang="zh-CN" sz="1200" b="1" dirty="0" smtClean="0">
              <a:solidFill>
                <a:schemeClr val="tx1"/>
              </a:solidFill>
            </a:endParaRPr>
          </a:p>
          <a:p>
            <a:r>
              <a:rPr kumimoji="1" lang="en-US" altLang="zh-CN" sz="1200" b="1" dirty="0" smtClean="0">
                <a:solidFill>
                  <a:schemeClr val="tx1"/>
                </a:solidFill>
              </a:rPr>
              <a:t>4</a:t>
            </a:r>
            <a:r>
              <a:rPr kumimoji="1" lang="zh-CN" altLang="en-US" sz="1200" b="1" dirty="0" smtClean="0">
                <a:solidFill>
                  <a:schemeClr val="tx1"/>
                </a:solidFill>
              </a:rPr>
              <a:t>、元件：不能在往下细分的叫元件，几种测试的功能的元件叫组件，每种元件实现一种测试功能</a:t>
            </a:r>
            <a:endParaRPr kumimoji="1" lang="en-US" altLang="zh-CN" sz="1200" b="1" dirty="0" smtClean="0">
              <a:solidFill>
                <a:schemeClr val="tx1"/>
              </a:solidFill>
            </a:endParaRPr>
          </a:p>
          <a:p>
            <a:r>
              <a:rPr lang="en-US" altLang="zh-CN" dirty="0" smtClean="0"/>
              <a:t>5</a:t>
            </a:r>
            <a:r>
              <a:rPr lang="zh-CN" altLang="en-US" dirty="0" smtClean="0"/>
              <a:t>、监听器：调试脚本察看结果树，树型结果展现的，做性能测试时候，成千上万的循环测试，显然这个结果太大了，就要将它关闭，我有就用聚合报告</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6</a:t>
            </a:r>
            <a:r>
              <a:rPr lang="zh-CN" altLang="en-US" dirty="0" smtClean="0"/>
              <a:t>、用的多的就是聚合报告，察看结果树。</a:t>
            </a:r>
            <a:endParaRPr lang="en-US" altLang="zh-CN" dirty="0" smtClean="0"/>
          </a:p>
        </p:txBody>
      </p:sp>
      <p:sp>
        <p:nvSpPr>
          <p:cNvPr id="4" name="灯片编号占位符 3"/>
          <p:cNvSpPr>
            <a:spLocks noGrp="1"/>
          </p:cNvSpPr>
          <p:nvPr>
            <p:ph type="sldNum" sz="quarter" idx="10"/>
          </p:nvPr>
        </p:nvSpPr>
        <p:spPr/>
        <p:txBody>
          <a:bodyPr/>
          <a:lstStyle/>
          <a:p>
            <a:fld id="{D7C6E9CB-7079-4F7F-86EF-5889988F579A}" type="slidenum">
              <a:rPr lang="zh-CN" altLang="en-US" smtClean="0"/>
              <a:t>6</a:t>
            </a:fld>
            <a:endParaRPr lang="zh-CN" altLang="en-US"/>
          </a:p>
        </p:txBody>
      </p:sp>
    </p:spTree>
    <p:extLst>
      <p:ext uri="{BB962C8B-B14F-4D97-AF65-F5344CB8AC3E}">
        <p14:creationId xmlns:p14="http://schemas.microsoft.com/office/powerpoint/2010/main" val="20848823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　先准备</a:t>
            </a:r>
            <a:r>
              <a:rPr lang="en-US" altLang="zh-CN" sz="1200" b="0" i="0" kern="1200" dirty="0" smtClean="0">
                <a:solidFill>
                  <a:schemeClr val="tx1"/>
                </a:solidFill>
                <a:effectLst/>
                <a:latin typeface="+mn-lt"/>
                <a:ea typeface="+mn-ea"/>
                <a:cs typeface="+mn-cs"/>
              </a:rPr>
              <a:t>txt</a:t>
            </a:r>
            <a:r>
              <a:rPr lang="zh-CN" altLang="en-US" sz="1200" b="0" i="0" kern="1200" dirty="0" smtClean="0">
                <a:solidFill>
                  <a:schemeClr val="tx1"/>
                </a:solidFill>
                <a:effectLst/>
                <a:latin typeface="+mn-lt"/>
                <a:ea typeface="+mn-ea"/>
                <a:cs typeface="+mn-cs"/>
              </a:rPr>
              <a:t>文件，或是</a:t>
            </a:r>
            <a:r>
              <a:rPr lang="en-US" altLang="zh-CN" sz="1200" b="0" i="0" kern="1200" dirty="0" smtClean="0">
                <a:solidFill>
                  <a:schemeClr val="tx1"/>
                </a:solidFill>
                <a:effectLst/>
                <a:latin typeface="+mn-lt"/>
                <a:ea typeface="+mn-ea"/>
                <a:cs typeface="+mn-cs"/>
              </a:rPr>
              <a:t>csv</a:t>
            </a:r>
            <a:r>
              <a:rPr lang="zh-CN" altLang="en-US" sz="1200" b="0" i="0" kern="1200" dirty="0" smtClean="0">
                <a:solidFill>
                  <a:schemeClr val="tx1"/>
                </a:solidFill>
                <a:effectLst/>
                <a:latin typeface="+mn-lt"/>
                <a:ea typeface="+mn-ea"/>
                <a:cs typeface="+mn-cs"/>
              </a:rPr>
              <a:t>文件；</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51</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i="0" kern="1200" dirty="0" smtClean="0">
                <a:solidFill>
                  <a:schemeClr val="tx1"/>
                </a:solidFill>
                <a:effectLst/>
                <a:latin typeface="+mn-lt"/>
                <a:ea typeface="+mn-ea"/>
                <a:cs typeface="+mn-cs"/>
              </a:rPr>
              <a:t>CSV file to get values from | *alias</a:t>
            </a:r>
            <a:r>
              <a:rPr lang="zh-CN" altLang="en-US" sz="1200" b="1"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要读取的文件路径，应该是绝对路径</a:t>
            </a:r>
          </a:p>
          <a:p>
            <a:r>
              <a:rPr lang="en-US" altLang="zh-CN" sz="1200" b="1" i="0" kern="1200" dirty="0" smtClean="0">
                <a:solidFill>
                  <a:schemeClr val="tx1"/>
                </a:solidFill>
                <a:effectLst/>
                <a:latin typeface="+mn-lt"/>
                <a:ea typeface="+mn-ea"/>
                <a:cs typeface="+mn-cs"/>
              </a:rPr>
              <a:t>CSV</a:t>
            </a:r>
            <a:r>
              <a:rPr lang="zh-CN" altLang="en-US" sz="1200" b="1" i="0" kern="1200" dirty="0" smtClean="0">
                <a:solidFill>
                  <a:schemeClr val="tx1"/>
                </a:solidFill>
                <a:effectLst/>
                <a:latin typeface="+mn-lt"/>
                <a:ea typeface="+mn-ea"/>
                <a:cs typeface="+mn-cs"/>
              </a:rPr>
              <a:t>文件列号</a:t>
            </a:r>
            <a:r>
              <a:rPr lang="en-US" altLang="zh-CN" sz="1200" b="1" i="0" kern="1200" dirty="0" smtClean="0">
                <a:solidFill>
                  <a:schemeClr val="tx1"/>
                </a:solidFill>
                <a:effectLst/>
                <a:latin typeface="+mn-lt"/>
                <a:ea typeface="+mn-ea"/>
                <a:cs typeface="+mn-cs"/>
              </a:rPr>
              <a:t>| next| *alias</a:t>
            </a:r>
            <a:r>
              <a:rPr lang="zh-CN" altLang="en-US" sz="1200" b="1"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从第几列开始读取，注意第一列是</a:t>
            </a:r>
            <a:r>
              <a:rPr lang="en-US" altLang="zh-CN" sz="1200" b="0" i="0" kern="1200" dirty="0" smtClean="0">
                <a:solidFill>
                  <a:schemeClr val="tx1"/>
                </a:solidFill>
                <a:effectLst/>
                <a:latin typeface="+mn-lt"/>
                <a:ea typeface="+mn-ea"/>
                <a:cs typeface="+mn-cs"/>
              </a:rPr>
              <a:t>0</a:t>
            </a:r>
          </a:p>
          <a:p>
            <a:r>
              <a:rPr lang="en-US" altLang="zh-CN" sz="1200" b="0" i="0" kern="1200" dirty="0" smtClean="0">
                <a:solidFill>
                  <a:schemeClr val="tx1"/>
                </a:solidFill>
                <a:effectLst/>
                <a:latin typeface="+mn-lt"/>
                <a:ea typeface="+mn-ea"/>
                <a:cs typeface="+mn-cs"/>
              </a:rPr>
              <a:t>__</a:t>
            </a:r>
            <a:r>
              <a:rPr lang="en-US" altLang="zh-CN" sz="1200" b="0" i="0" kern="1200" dirty="0" err="1" smtClean="0">
                <a:solidFill>
                  <a:schemeClr val="tx1"/>
                </a:solidFill>
                <a:effectLst/>
                <a:latin typeface="+mn-lt"/>
                <a:ea typeface="+mn-ea"/>
                <a:cs typeface="+mn-cs"/>
              </a:rPr>
              <a:t>CSVRead</a:t>
            </a:r>
            <a:r>
              <a:rPr lang="en-US" altLang="zh-CN" sz="1200" b="0" i="0" kern="1200" dirty="0" smtClean="0">
                <a:solidFill>
                  <a:schemeClr val="tx1"/>
                </a:solidFill>
                <a:effectLst/>
                <a:latin typeface="+mn-lt"/>
                <a:ea typeface="+mn-ea"/>
                <a:cs typeface="+mn-cs"/>
              </a:rPr>
              <a:t>( , )</a:t>
            </a:r>
            <a:r>
              <a:rPr lang="zh-CN" altLang="en-US" sz="1200" b="0" i="0" kern="1200" dirty="0" smtClean="0">
                <a:solidFill>
                  <a:schemeClr val="tx1"/>
                </a:solidFill>
                <a:effectLst/>
                <a:latin typeface="+mn-lt"/>
                <a:ea typeface="+mn-ea"/>
                <a:cs typeface="+mn-cs"/>
              </a:rPr>
              <a:t>，获取值的方式：</a:t>
            </a:r>
            <a:r>
              <a:rPr lang="en-US" altLang="zh-CN" sz="1200" b="0" i="0" kern="1200" dirty="0" smtClean="0">
                <a:solidFill>
                  <a:schemeClr val="tx1"/>
                </a:solidFill>
                <a:effectLst/>
                <a:latin typeface="+mn-lt"/>
                <a:ea typeface="+mn-ea"/>
                <a:cs typeface="+mn-cs"/>
              </a:rPr>
              <a:t>${__</a:t>
            </a:r>
            <a:r>
              <a:rPr lang="en-US" altLang="zh-CN" sz="1200" b="0" i="0" kern="1200" dirty="0" err="1" smtClean="0">
                <a:solidFill>
                  <a:schemeClr val="tx1"/>
                </a:solidFill>
                <a:effectLst/>
                <a:latin typeface="+mn-lt"/>
                <a:ea typeface="+mn-ea"/>
                <a:cs typeface="+mn-cs"/>
              </a:rPr>
              <a:t>CSVRead</a:t>
            </a:r>
            <a:r>
              <a:rPr lang="en-US" altLang="zh-CN" sz="1200" b="0" i="0" kern="1200" dirty="0" smtClean="0">
                <a:solidFill>
                  <a:schemeClr val="tx1"/>
                </a:solidFill>
                <a:effectLst/>
                <a:latin typeface="+mn-lt"/>
                <a:ea typeface="+mn-ea"/>
                <a:cs typeface="+mn-cs"/>
              </a:rPr>
              <a:t>(param1,param2)}</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param1</a:t>
            </a:r>
            <a:r>
              <a:rPr lang="zh-CN" altLang="en-US" sz="1200" b="0" i="0" kern="1200" dirty="0" smtClean="0">
                <a:solidFill>
                  <a:schemeClr val="tx1"/>
                </a:solidFill>
                <a:effectLst/>
                <a:latin typeface="+mn-lt"/>
                <a:ea typeface="+mn-ea"/>
                <a:cs typeface="+mn-cs"/>
              </a:rPr>
              <a:t>是文件名，</a:t>
            </a:r>
            <a:r>
              <a:rPr lang="en-US" altLang="zh-CN" sz="1200" b="0" i="0" kern="1200" dirty="0" smtClean="0">
                <a:solidFill>
                  <a:schemeClr val="tx1"/>
                </a:solidFill>
                <a:effectLst/>
                <a:latin typeface="+mn-lt"/>
                <a:ea typeface="+mn-ea"/>
                <a:cs typeface="+mn-cs"/>
              </a:rPr>
              <a:t>param2</a:t>
            </a:r>
            <a:r>
              <a:rPr lang="zh-CN" altLang="en-US" sz="1200" b="0" i="0" kern="1200" dirty="0" smtClean="0">
                <a:solidFill>
                  <a:schemeClr val="tx1"/>
                </a:solidFill>
                <a:effectLst/>
                <a:latin typeface="+mn-lt"/>
                <a:ea typeface="+mn-ea"/>
                <a:cs typeface="+mn-cs"/>
              </a:rPr>
              <a:t>是文件中的列（列数从</a:t>
            </a:r>
            <a:r>
              <a:rPr lang="en-US" altLang="zh-CN" sz="1200" b="0" i="0" kern="1200" dirty="0" smtClean="0">
                <a:solidFill>
                  <a:schemeClr val="tx1"/>
                </a:solidFill>
                <a:effectLst/>
                <a:latin typeface="+mn-lt"/>
                <a:ea typeface="+mn-ea"/>
                <a:cs typeface="+mn-cs"/>
              </a:rPr>
              <a:t>0</a:t>
            </a:r>
            <a:r>
              <a:rPr lang="zh-CN" altLang="en-US" sz="1200" b="0" i="0" kern="1200" dirty="0" smtClean="0">
                <a:solidFill>
                  <a:schemeClr val="tx1"/>
                </a:solidFill>
                <a:effectLst/>
                <a:latin typeface="+mn-lt"/>
                <a:ea typeface="+mn-ea"/>
                <a:cs typeface="+mn-cs"/>
              </a:rPr>
              <a:t>开始）</a:t>
            </a:r>
            <a:endParaRPr lang="en-US" altLang="zh-CN" sz="1200" b="1" i="0" kern="1200" dirty="0" smtClean="0">
              <a:solidFill>
                <a:schemeClr val="tx1"/>
              </a:solidFill>
              <a:effectLst/>
              <a:latin typeface="+mn-lt"/>
              <a:ea typeface="+mn-ea"/>
              <a:cs typeface="+mn-cs"/>
            </a:endParaRPr>
          </a:p>
          <a:p>
            <a:r>
              <a:rPr lang="zh-CN" altLang="en-US" sz="1200" b="1" i="0" kern="1200" dirty="0" smtClean="0">
                <a:solidFill>
                  <a:schemeClr val="tx1"/>
                </a:solidFill>
                <a:effectLst/>
                <a:latin typeface="+mn-lt"/>
                <a:ea typeface="+mn-ea"/>
                <a:cs typeface="+mn-cs"/>
              </a:rPr>
              <a:t>使用函数</a:t>
            </a:r>
            <a:r>
              <a:rPr lang="en-US" altLang="zh-CN" sz="1200" b="1" i="0" kern="1200" dirty="0" smtClean="0">
                <a:solidFill>
                  <a:schemeClr val="tx1"/>
                </a:solidFill>
                <a:effectLst/>
                <a:latin typeface="+mn-lt"/>
                <a:ea typeface="+mn-ea"/>
                <a:cs typeface="+mn-cs"/>
              </a:rPr>
              <a:t>__</a:t>
            </a:r>
            <a:r>
              <a:rPr lang="en-US" altLang="zh-CN" sz="1200" b="1" i="0" kern="1200" dirty="0" err="1" smtClean="0">
                <a:solidFill>
                  <a:schemeClr val="tx1"/>
                </a:solidFill>
                <a:effectLst/>
                <a:latin typeface="+mn-lt"/>
                <a:ea typeface="+mn-ea"/>
                <a:cs typeface="+mn-cs"/>
              </a:rPr>
              <a:t>CSVRead</a:t>
            </a:r>
            <a:endParaRPr lang="zh-CN" altLang="en-US"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　</a:t>
            </a:r>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52</a:t>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53</a:t>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smtClean="0">
                <a:solidFill>
                  <a:schemeClr val="tx1"/>
                </a:solidFill>
                <a:effectLst/>
                <a:latin typeface="+mn-lt"/>
                <a:ea typeface="+mn-ea"/>
                <a:cs typeface="+mn-cs"/>
              </a:rPr>
              <a:t>添加用户自定义变量（ 添加－配置原件－自定义变量）</a:t>
            </a:r>
            <a:endParaRPr lang="en-US" altLang="zh-CN"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后续操作只需引用变量名称即可，它的值被整个线程共享（也可以被整个测试计划共享）</a:t>
            </a:r>
            <a:endParaRPr lang="en-US" altLang="zh-CN" sz="120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D7C6E9CB-7079-4F7F-86EF-5889988F579A}" type="slidenum">
              <a:rPr lang="zh-CN" altLang="en-US" smtClean="0"/>
              <a:t>54</a:t>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55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D7C6E9CB-7079-4F7F-86EF-5889988F579A}" type="slidenum">
              <a:rPr lang="zh-CN" altLang="en-US" smtClean="0"/>
              <a:t>7</a:t>
            </a:fld>
            <a:endParaRPr lang="zh-CN" altLang="en-US"/>
          </a:p>
        </p:txBody>
      </p:sp>
    </p:spTree>
    <p:extLst>
      <p:ext uri="{BB962C8B-B14F-4D97-AF65-F5344CB8AC3E}">
        <p14:creationId xmlns:p14="http://schemas.microsoft.com/office/powerpoint/2010/main" val="2084882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当一台性能测试机不够我们测试使用的时候怎么办呢？</a:t>
            </a:r>
            <a:endParaRPr lang="en-US" altLang="zh-CN" dirty="0" smtClean="0"/>
          </a:p>
          <a:p>
            <a:r>
              <a:rPr lang="zh-CN" altLang="en-US" dirty="0" smtClean="0"/>
              <a:t>支持远程</a:t>
            </a:r>
            <a:r>
              <a:rPr lang="en-US" altLang="zh-CN" dirty="0" smtClean="0"/>
              <a:t>-</a:t>
            </a:r>
            <a:r>
              <a:rPr lang="zh-CN" altLang="en-US" dirty="0" smtClean="0"/>
              <a:t>分布式，一台机器不够的，需要多台，支持远程运行</a:t>
            </a:r>
            <a:endParaRPr lang="en-US" altLang="zh-CN" dirty="0" smtClean="0"/>
          </a:p>
          <a:p>
            <a:r>
              <a:rPr lang="zh-CN" altLang="en-US" dirty="0" smtClean="0"/>
              <a:t>控制机也可以当负载机来执行脚本，测试结果</a:t>
            </a:r>
            <a:endParaRPr lang="en-US" altLang="zh-CN" dirty="0" smtClean="0"/>
          </a:p>
          <a:p>
            <a:r>
              <a:rPr lang="zh-CN" altLang="en-US" dirty="0" smtClean="0"/>
              <a:t>负载机执行测试脚本，测试结果也可以反馈给控制机</a:t>
            </a:r>
          </a:p>
        </p:txBody>
      </p:sp>
      <p:sp>
        <p:nvSpPr>
          <p:cNvPr id="4" name="灯片编号占位符 3"/>
          <p:cNvSpPr>
            <a:spLocks noGrp="1"/>
          </p:cNvSpPr>
          <p:nvPr>
            <p:ph type="sldNum" sz="quarter" idx="10"/>
          </p:nvPr>
        </p:nvSpPr>
        <p:spPr/>
        <p:txBody>
          <a:bodyPr/>
          <a:lstStyle/>
          <a:p>
            <a:fld id="{D7C6E9CB-7079-4F7F-86EF-5889988F579A}" type="slidenum">
              <a:rPr lang="zh-CN" altLang="en-US" smtClean="0"/>
              <a:t>8</a:t>
            </a:fld>
            <a:endParaRPr lang="zh-CN" altLang="en-US"/>
          </a:p>
        </p:txBody>
      </p:sp>
    </p:spTree>
    <p:extLst>
      <p:ext uri="{BB962C8B-B14F-4D97-AF65-F5344CB8AC3E}">
        <p14:creationId xmlns:p14="http://schemas.microsoft.com/office/powerpoint/2010/main" val="2084882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怎么配置负载机</a:t>
            </a:r>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9</a:t>
            </a:fld>
            <a:endParaRPr lang="zh-CN" altLang="en-US"/>
          </a:p>
        </p:txBody>
      </p:sp>
    </p:spTree>
    <p:extLst>
      <p:ext uri="{BB962C8B-B14F-4D97-AF65-F5344CB8AC3E}">
        <p14:creationId xmlns:p14="http://schemas.microsoft.com/office/powerpoint/2010/main" val="2084882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C6E9CB-7079-4F7F-86EF-5889988F579A}" type="slidenum">
              <a:rPr lang="zh-CN" altLang="en-US" smtClean="0"/>
              <a:t>10</a:t>
            </a:fld>
            <a:endParaRPr lang="zh-CN" altLang="en-US"/>
          </a:p>
        </p:txBody>
      </p:sp>
    </p:spTree>
    <p:extLst>
      <p:ext uri="{BB962C8B-B14F-4D97-AF65-F5344CB8AC3E}">
        <p14:creationId xmlns:p14="http://schemas.microsoft.com/office/powerpoint/2010/main" val="2084882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文本占位符 4"/>
          <p:cNvSpPr>
            <a:spLocks noGrp="1"/>
          </p:cNvSpPr>
          <p:nvPr>
            <p:ph type="body" sz="quarter" idx="10" hasCustomPrompt="1"/>
          </p:nvPr>
        </p:nvSpPr>
        <p:spPr>
          <a:xfrm>
            <a:off x="295320" y="835752"/>
            <a:ext cx="1690233" cy="287654"/>
          </a:xfrm>
          <a:prstGeom prst="rect">
            <a:avLst/>
          </a:prstGeom>
        </p:spPr>
        <p:txBody>
          <a:bodyPr/>
          <a:lstStyle>
            <a:lvl1pPr marL="0" indent="0">
              <a:buNone/>
              <a:defRPr sz="1600" b="0" i="0">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2018.03.26</a:t>
            </a:r>
            <a:endParaRPr kumimoji="1" lang="zh-CN" altLang="en-US" dirty="0"/>
          </a:p>
        </p:txBody>
      </p:sp>
      <p:sp>
        <p:nvSpPr>
          <p:cNvPr id="7" name="文本占位符 6"/>
          <p:cNvSpPr>
            <a:spLocks noGrp="1"/>
          </p:cNvSpPr>
          <p:nvPr>
            <p:ph type="body" sz="quarter" idx="11" hasCustomPrompt="1"/>
          </p:nvPr>
        </p:nvSpPr>
        <p:spPr>
          <a:xfrm>
            <a:off x="1989158" y="1844403"/>
            <a:ext cx="5143162" cy="1289050"/>
          </a:xfrm>
          <a:prstGeom prst="rect">
            <a:avLst/>
          </a:prstGeom>
        </p:spPr>
        <p:txBody>
          <a:bodyPr/>
          <a:lstStyle>
            <a:lvl1pPr marL="0" indent="0" algn="ctr">
              <a:lnSpc>
                <a:spcPct val="100000"/>
              </a:lnSpc>
              <a:buNone/>
              <a:defRPr sz="3600" b="1" i="0">
                <a:solidFill>
                  <a:srgbClr val="47086C"/>
                </a:solidFill>
                <a:latin typeface="微软雅黑" panose="020B0503020204020204" charset="-122"/>
                <a:ea typeface="微软雅黑" panose="020B0503020204020204" charset="-122"/>
                <a:cs typeface="微软雅黑" panose="020B0503020204020204" charset="-122"/>
              </a:defRPr>
            </a:lvl1pPr>
          </a:lstStyle>
          <a:p>
            <a:pPr lvl="0"/>
            <a:r>
              <a:rPr kumimoji="1" lang="zh-CN" altLang="en-US" dirty="0"/>
              <a:t>圆通速递标题内容编辑</a:t>
            </a:r>
            <a:endParaRPr kumimoji="1" lang="en-US" altLang="zh-CN" dirty="0"/>
          </a:p>
          <a:p>
            <a:pPr lvl="0"/>
            <a:r>
              <a:rPr kumimoji="1" lang="zh-CN" altLang="en-US" dirty="0"/>
              <a:t>标题编辑区域</a:t>
            </a:r>
          </a:p>
        </p:txBody>
      </p:sp>
      <p:sp>
        <p:nvSpPr>
          <p:cNvPr id="9" name="文本占位符 8"/>
          <p:cNvSpPr>
            <a:spLocks noGrp="1"/>
          </p:cNvSpPr>
          <p:nvPr>
            <p:ph type="body" sz="quarter" idx="12" hasCustomPrompt="1"/>
          </p:nvPr>
        </p:nvSpPr>
        <p:spPr>
          <a:xfrm>
            <a:off x="3849688" y="3954463"/>
            <a:ext cx="1479958" cy="373697"/>
          </a:xfrm>
          <a:prstGeom prst="rect">
            <a:avLst/>
          </a:prstGeom>
        </p:spPr>
        <p:txBody>
          <a:bodyPr/>
          <a:lstStyle>
            <a:lvl1pPr marL="0" indent="0">
              <a:buNone/>
              <a:defRPr sz="2000" b="0" i="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zh-CN" altLang="en-US" dirty="0"/>
              <a:t>子目录内容</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目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文本占位符 4"/>
          <p:cNvSpPr>
            <a:spLocks noGrp="1"/>
          </p:cNvSpPr>
          <p:nvPr>
            <p:ph type="body" sz="quarter" idx="10" hasCustomPrompt="1"/>
          </p:nvPr>
        </p:nvSpPr>
        <p:spPr>
          <a:xfrm>
            <a:off x="731157" y="348434"/>
            <a:ext cx="2908300" cy="487363"/>
          </a:xfrm>
          <a:prstGeom prst="rect">
            <a:avLst/>
          </a:prstGeom>
        </p:spPr>
        <p:txBody>
          <a:bodyPr/>
          <a:lstStyle>
            <a:lvl1pPr marL="0" indent="0">
              <a:buNone/>
              <a:defRPr sz="2400" b="1" i="0">
                <a:solidFill>
                  <a:srgbClr val="47086C"/>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a:t>
            </a:r>
            <a:r>
              <a:rPr kumimoji="1" lang="zh-CN" altLang="en-US" dirty="0"/>
              <a:t>圆通</a:t>
            </a:r>
            <a:r>
              <a:rPr kumimoji="1" lang="en-US" altLang="zh-CN" dirty="0"/>
              <a:t>PPT</a:t>
            </a:r>
            <a:r>
              <a:rPr kumimoji="1" lang="zh-CN" altLang="en-US" dirty="0"/>
              <a:t>模板主题</a:t>
            </a:r>
          </a:p>
        </p:txBody>
      </p:sp>
      <p:sp>
        <p:nvSpPr>
          <p:cNvPr id="7" name="文本占位符 6"/>
          <p:cNvSpPr>
            <a:spLocks noGrp="1"/>
          </p:cNvSpPr>
          <p:nvPr>
            <p:ph type="body" sz="quarter" idx="11" hasCustomPrompt="1"/>
          </p:nvPr>
        </p:nvSpPr>
        <p:spPr>
          <a:xfrm>
            <a:off x="932090" y="1481228"/>
            <a:ext cx="2298791" cy="320675"/>
          </a:xfrm>
          <a:prstGeom prst="rect">
            <a:avLst/>
          </a:prstGeom>
        </p:spPr>
        <p:txBody>
          <a:bodyPr/>
          <a:lstStyle>
            <a:lvl1pPr marL="0" indent="0">
              <a:buNone/>
              <a:defRPr sz="1900" b="0" i="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01.</a:t>
            </a:r>
            <a:r>
              <a:rPr kumimoji="1" lang="zh-CN" altLang="en-US" dirty="0"/>
              <a:t>大纲标题内容</a:t>
            </a:r>
          </a:p>
        </p:txBody>
      </p:sp>
      <p:sp>
        <p:nvSpPr>
          <p:cNvPr id="8" name="文本占位符 6"/>
          <p:cNvSpPr>
            <a:spLocks noGrp="1"/>
          </p:cNvSpPr>
          <p:nvPr>
            <p:ph type="body" sz="quarter" idx="12" hasCustomPrompt="1"/>
          </p:nvPr>
        </p:nvSpPr>
        <p:spPr>
          <a:xfrm>
            <a:off x="932090" y="2082119"/>
            <a:ext cx="2298791" cy="320675"/>
          </a:xfrm>
          <a:prstGeom prst="rect">
            <a:avLst/>
          </a:prstGeom>
        </p:spPr>
        <p:txBody>
          <a:bodyPr/>
          <a:lstStyle>
            <a:lvl1pPr marL="0" indent="0">
              <a:buNone/>
              <a:defRPr sz="1900" b="0" i="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02.</a:t>
            </a:r>
            <a:r>
              <a:rPr kumimoji="1" lang="zh-CN" altLang="en-US" dirty="0"/>
              <a:t>大纲标题内容</a:t>
            </a:r>
          </a:p>
        </p:txBody>
      </p:sp>
      <p:sp>
        <p:nvSpPr>
          <p:cNvPr id="9" name="文本占位符 6"/>
          <p:cNvSpPr>
            <a:spLocks noGrp="1"/>
          </p:cNvSpPr>
          <p:nvPr>
            <p:ph type="body" sz="quarter" idx="13" hasCustomPrompt="1"/>
          </p:nvPr>
        </p:nvSpPr>
        <p:spPr>
          <a:xfrm>
            <a:off x="932090" y="2691243"/>
            <a:ext cx="2298791" cy="320675"/>
          </a:xfrm>
          <a:prstGeom prst="rect">
            <a:avLst/>
          </a:prstGeom>
        </p:spPr>
        <p:txBody>
          <a:bodyPr/>
          <a:lstStyle>
            <a:lvl1pPr marL="0" indent="0">
              <a:buNone/>
              <a:defRPr sz="1900" b="0" i="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03.</a:t>
            </a:r>
            <a:r>
              <a:rPr kumimoji="1" lang="zh-CN" altLang="en-US" dirty="0"/>
              <a:t>大纲标题内容</a:t>
            </a:r>
          </a:p>
        </p:txBody>
      </p:sp>
      <p:sp>
        <p:nvSpPr>
          <p:cNvPr id="10" name="文本占位符 6"/>
          <p:cNvSpPr>
            <a:spLocks noGrp="1"/>
          </p:cNvSpPr>
          <p:nvPr>
            <p:ph type="body" sz="quarter" idx="14" hasCustomPrompt="1"/>
          </p:nvPr>
        </p:nvSpPr>
        <p:spPr>
          <a:xfrm>
            <a:off x="932090" y="3292134"/>
            <a:ext cx="2298791" cy="320675"/>
          </a:xfrm>
          <a:prstGeom prst="rect">
            <a:avLst/>
          </a:prstGeom>
        </p:spPr>
        <p:txBody>
          <a:bodyPr/>
          <a:lstStyle>
            <a:lvl1pPr marL="0" indent="0">
              <a:buNone/>
              <a:defRPr sz="1900" b="0" i="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04.</a:t>
            </a:r>
            <a:r>
              <a:rPr kumimoji="1" lang="zh-CN" altLang="en-US" dirty="0"/>
              <a:t>大纲标题内容</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章节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8" name="文本占位符 27"/>
          <p:cNvSpPr>
            <a:spLocks noGrp="1"/>
          </p:cNvSpPr>
          <p:nvPr>
            <p:ph type="body" sz="quarter" idx="16" hasCustomPrompt="1"/>
          </p:nvPr>
        </p:nvSpPr>
        <p:spPr>
          <a:xfrm>
            <a:off x="1155224" y="1225496"/>
            <a:ext cx="5599112" cy="563165"/>
          </a:xfrm>
          <a:prstGeom prst="rect">
            <a:avLst/>
          </a:prstGeom>
        </p:spPr>
        <p:txBody>
          <a:bodyPr/>
          <a:lstStyle>
            <a:lvl1pPr marL="0" indent="0">
              <a:buNone/>
              <a:defRPr sz="3600" b="1">
                <a:solidFill>
                  <a:srgbClr val="47086C"/>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01</a:t>
            </a:r>
            <a:endParaRPr kumimoji="1" lang="zh-CN" altLang="en-US" dirty="0"/>
          </a:p>
        </p:txBody>
      </p:sp>
      <p:sp>
        <p:nvSpPr>
          <p:cNvPr id="30" name="文本占位符 29"/>
          <p:cNvSpPr>
            <a:spLocks noGrp="1"/>
          </p:cNvSpPr>
          <p:nvPr>
            <p:ph type="body" sz="quarter" idx="17" hasCustomPrompt="1"/>
          </p:nvPr>
        </p:nvSpPr>
        <p:spPr>
          <a:xfrm>
            <a:off x="1155224" y="1824544"/>
            <a:ext cx="5599113" cy="325055"/>
          </a:xfrm>
          <a:prstGeom prst="rect">
            <a:avLst/>
          </a:prstGeom>
        </p:spPr>
        <p:txBody>
          <a:bodyPr/>
          <a:lstStyle>
            <a:lvl1pPr marL="0" indent="0">
              <a:buNone/>
              <a:defRPr>
                <a:solidFill>
                  <a:schemeClr val="tx1">
                    <a:lumMod val="75000"/>
                    <a:lumOff val="25000"/>
                  </a:schemeClr>
                </a:solidFill>
                <a:latin typeface="微软雅黑" panose="020B0503020204020204" charset="-122"/>
                <a:ea typeface="微软雅黑" panose="020B0503020204020204" charset="-122"/>
                <a:cs typeface="微软雅黑" panose="020B0503020204020204" charset="-122"/>
              </a:defRPr>
            </a:lvl1pPr>
          </a:lstStyle>
          <a:p>
            <a:pPr marL="171450" marR="0" lvl="0" indent="-171450" algn="l" defTabSz="685800" rtl="0" eaLnBrk="1" fontAlgn="auto" latinLnBrk="0" hangingPunct="1">
              <a:lnSpc>
                <a:spcPct val="90000"/>
              </a:lnSpc>
              <a:spcBef>
                <a:spcPts val="750"/>
              </a:spcBef>
              <a:spcAft>
                <a:spcPts val="0"/>
              </a:spcAft>
              <a:buClrTx/>
              <a:buSzTx/>
              <a:defRPr/>
            </a:pPr>
            <a:r>
              <a:rPr kumimoji="1" lang="zh-CN" altLang="en-US" dirty="0"/>
              <a:t>大纲标题内容</a:t>
            </a:r>
          </a:p>
        </p:txBody>
      </p:sp>
      <p:sp>
        <p:nvSpPr>
          <p:cNvPr id="32" name="文本占位符 31"/>
          <p:cNvSpPr>
            <a:spLocks noGrp="1"/>
          </p:cNvSpPr>
          <p:nvPr>
            <p:ph type="body" sz="quarter" idx="18" hasCustomPrompt="1"/>
          </p:nvPr>
        </p:nvSpPr>
        <p:spPr>
          <a:xfrm>
            <a:off x="1155224" y="2185481"/>
            <a:ext cx="5599113" cy="1314688"/>
          </a:xfrm>
          <a:prstGeom prst="rect">
            <a:avLst/>
          </a:prstGeom>
        </p:spPr>
        <p:txBody>
          <a:bodyPr/>
          <a:lstStyle>
            <a:lvl1pPr marL="0" indent="0">
              <a:buNone/>
              <a:defRPr sz="135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a:t>
            </a:r>
            <a:r>
              <a:rPr kumimoji="1" lang="zh-CN" altLang="en-US" dirty="0"/>
              <a:t>内容提要</a:t>
            </a:r>
            <a:r>
              <a:rPr kumimoji="1" lang="en-US" altLang="zh-CN" dirty="0"/>
              <a:t>·</a:t>
            </a:r>
            <a:r>
              <a:rPr kumimoji="1" lang="zh-CN" altLang="en-US" dirty="0"/>
              <a:t>内容提要</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正文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文本占位符 8"/>
          <p:cNvSpPr>
            <a:spLocks noGrp="1"/>
          </p:cNvSpPr>
          <p:nvPr>
            <p:ph type="body" sz="quarter" idx="13" hasCustomPrompt="1"/>
          </p:nvPr>
        </p:nvSpPr>
        <p:spPr>
          <a:xfrm>
            <a:off x="413441" y="274756"/>
            <a:ext cx="4408487" cy="258230"/>
          </a:xfrm>
          <a:prstGeom prst="rect">
            <a:avLst/>
          </a:prstGeom>
        </p:spPr>
        <p:txBody>
          <a:bodyPr/>
          <a:lstStyle>
            <a:lvl1pPr marL="0" indent="0">
              <a:buNone/>
              <a:defRPr sz="1650">
                <a:solidFill>
                  <a:srgbClr val="47086C"/>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01·</a:t>
            </a:r>
            <a:r>
              <a:rPr kumimoji="1" lang="zh-CN" altLang="en-US" dirty="0"/>
              <a:t>大纲标题内容</a:t>
            </a:r>
          </a:p>
        </p:txBody>
      </p:sp>
      <p:sp>
        <p:nvSpPr>
          <p:cNvPr id="11" name="文本占位符 10"/>
          <p:cNvSpPr>
            <a:spLocks noGrp="1"/>
          </p:cNvSpPr>
          <p:nvPr>
            <p:ph type="body" sz="quarter" idx="14" hasCustomPrompt="1"/>
          </p:nvPr>
        </p:nvSpPr>
        <p:spPr>
          <a:xfrm>
            <a:off x="412751" y="921657"/>
            <a:ext cx="8316913" cy="3897993"/>
          </a:xfrm>
          <a:prstGeom prst="rect">
            <a:avLst/>
          </a:prstGeom>
        </p:spPr>
        <p:txBody>
          <a:bodyPr/>
          <a:lstStyle>
            <a:lvl1pPr marL="0" indent="0">
              <a:buNone/>
              <a:defRPr sz="120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zh-CN" altLang="en-US" dirty="0"/>
              <a:t>正文内容</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封底">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文本占位符 4"/>
          <p:cNvSpPr>
            <a:spLocks noGrp="1"/>
          </p:cNvSpPr>
          <p:nvPr>
            <p:ph type="body" sz="quarter" idx="10" hasCustomPrompt="1"/>
          </p:nvPr>
        </p:nvSpPr>
        <p:spPr>
          <a:xfrm>
            <a:off x="574766" y="2090012"/>
            <a:ext cx="3640138" cy="609600"/>
          </a:xfrm>
          <a:prstGeom prst="rect">
            <a:avLst/>
          </a:prstGeom>
        </p:spPr>
        <p:txBody>
          <a:bodyPr/>
          <a:lstStyle>
            <a:lvl1pPr marL="0" indent="0">
              <a:buNone/>
              <a:defRPr sz="3200" b="1" i="0" spc="600">
                <a:solidFill>
                  <a:srgbClr val="47086C"/>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THANK</a:t>
            </a:r>
            <a:r>
              <a:rPr kumimoji="1" lang="zh-CN" altLang="en-US" dirty="0"/>
              <a:t> </a:t>
            </a:r>
            <a:r>
              <a:rPr kumimoji="1" lang="en-US" altLang="zh-CN" dirty="0"/>
              <a:t>YOU!</a:t>
            </a:r>
            <a:endParaRPr kumimoji="1" lang="zh-CN" altLang="en-US" dirty="0"/>
          </a:p>
        </p:txBody>
      </p:sp>
      <p:sp>
        <p:nvSpPr>
          <p:cNvPr id="7" name="文本占位符 6"/>
          <p:cNvSpPr>
            <a:spLocks noGrp="1"/>
          </p:cNvSpPr>
          <p:nvPr>
            <p:ph type="body" sz="quarter" idx="11" hasCustomPrompt="1"/>
          </p:nvPr>
        </p:nvSpPr>
        <p:spPr>
          <a:xfrm>
            <a:off x="7001692" y="496251"/>
            <a:ext cx="1698172" cy="296227"/>
          </a:xfrm>
          <a:prstGeom prst="rect">
            <a:avLst/>
          </a:prstGeom>
        </p:spPr>
        <p:txBody>
          <a:bodyPr/>
          <a:lstStyle>
            <a:lvl1pPr marL="0" indent="0">
              <a:buNone/>
              <a:defRPr sz="1600" b="0" i="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err="1"/>
              <a:t>www.yto.net.cn</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baike.baidu.com/view/106720.htm"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2"/>
          <p:cNvSpPr>
            <a:spLocks noGrp="1"/>
          </p:cNvSpPr>
          <p:nvPr/>
        </p:nvSpPr>
        <p:spPr>
          <a:xfrm>
            <a:off x="809625" y="1341120"/>
            <a:ext cx="7633335" cy="1802765"/>
          </a:xfrm>
          <a:prstGeom prst="rect">
            <a:avLst/>
          </a:prstGeom>
        </p:spPr>
        <p:txBody>
          <a:bodyPr/>
          <a:lstStyle>
            <a:lvl1pPr marL="0" indent="0" algn="ctr" defTabSz="914400" rtl="0" eaLnBrk="1" latinLnBrk="0" hangingPunct="1">
              <a:lnSpc>
                <a:spcPct val="100000"/>
              </a:lnSpc>
              <a:spcBef>
                <a:spcPts val="1000"/>
              </a:spcBef>
              <a:buFont typeface="Arial" panose="020B0604020202020204" pitchFamily="34" charset="0"/>
              <a:buNone/>
              <a:defRPr sz="4800" b="1" i="0" kern="1200">
                <a:solidFill>
                  <a:srgbClr val="47086C"/>
                </a:solidFill>
                <a:latin typeface="微软雅黑" panose="020B0503020204020204" charset="-122"/>
                <a:ea typeface="微软雅黑" panose="020B0503020204020204" charset="-122"/>
                <a:cs typeface="微软雅黑" panose="020B050302020402020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smtClean="0"/>
              <a:t>J</a:t>
            </a:r>
            <a:r>
              <a:rPr kumimoji="1" lang="en-US" altLang="zh-CN" dirty="0"/>
              <a:t>M</a:t>
            </a:r>
            <a:r>
              <a:rPr kumimoji="1" lang="en-US" altLang="zh-CN" dirty="0" smtClean="0"/>
              <a:t>eter</a:t>
            </a:r>
            <a:r>
              <a:rPr kumimoji="1" lang="zh-CN" altLang="en-US" dirty="0" smtClean="0"/>
              <a:t>测试工具使用</a:t>
            </a:r>
            <a:endParaRPr kumimoji="1" lang="en-US" altLang="zh-CN" dirty="0"/>
          </a:p>
        </p:txBody>
      </p:sp>
      <p:sp>
        <p:nvSpPr>
          <p:cNvPr id="9" name="文本占位符 8"/>
          <p:cNvSpPr>
            <a:spLocks noGrp="1"/>
          </p:cNvSpPr>
          <p:nvPr>
            <p:ph type="body" sz="quarter" idx="10"/>
          </p:nvPr>
        </p:nvSpPr>
        <p:spPr>
          <a:xfrm>
            <a:off x="1107978" y="3456940"/>
            <a:ext cx="6310313" cy="361218"/>
          </a:xfrm>
        </p:spPr>
        <p:txBody>
          <a:bodyPr/>
          <a:lstStyle/>
          <a:p>
            <a:pPr algn="ctr"/>
            <a:r>
              <a:rPr kumimoji="1" lang="zh-CN" altLang="en-US" dirty="0">
                <a:sym typeface="+mn-ea"/>
              </a:rPr>
              <a:t>主讲人</a:t>
            </a:r>
            <a:r>
              <a:rPr kumimoji="1" lang="zh-CN" altLang="en-US" dirty="0" smtClean="0">
                <a:sym typeface="+mn-ea"/>
              </a:rPr>
              <a:t>：吕艳妮</a:t>
            </a:r>
            <a:endParaRPr kumimoji="1" lang="en-US" altLang="zh-CN" dirty="0"/>
          </a:p>
          <a:p>
            <a:pPr algn="ctr"/>
            <a:r>
              <a:rPr kumimoji="1" lang="zh-CN" altLang="en-US" dirty="0">
                <a:sym typeface="+mn-ea"/>
              </a:rPr>
              <a:t>时间</a:t>
            </a:r>
            <a:r>
              <a:rPr kumimoji="1" lang="zh-CN" altLang="en-US" dirty="0" smtClean="0">
                <a:sym typeface="+mn-ea"/>
              </a:rPr>
              <a:t>：</a:t>
            </a:r>
            <a:r>
              <a:rPr kumimoji="1" lang="en-US" altLang="zh-CN" dirty="0" smtClean="0">
                <a:sym typeface="+mn-ea"/>
              </a:rPr>
              <a:t>2018.10.23</a:t>
            </a:r>
            <a:endParaRPr kumimoji="1" lang="en-US" altLang="zh-CN" dirty="0"/>
          </a:p>
          <a:p>
            <a:pPr algn="ctr"/>
            <a:endParaRPr kumimoji="1"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err="1" smtClean="0"/>
              <a:t>Jmeter</a:t>
            </a:r>
            <a:r>
              <a:rPr lang="zh-CN" altLang="en-US" dirty="0" smtClean="0"/>
              <a:t>运行原理</a:t>
            </a:r>
            <a:endParaRPr lang="zh-CN" altLang="en-US" dirty="0"/>
          </a:p>
        </p:txBody>
      </p:sp>
      <p:pic>
        <p:nvPicPr>
          <p:cNvPr id="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 y="835798"/>
            <a:ext cx="7026774" cy="40883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74751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err="1" smtClean="0"/>
              <a:t>Jmeter</a:t>
            </a:r>
            <a:r>
              <a:rPr lang="zh-CN" altLang="en-US" dirty="0" smtClean="0"/>
              <a:t>运行原理</a:t>
            </a:r>
            <a:endParaRPr lang="zh-CN" altLang="en-US" dirty="0"/>
          </a:p>
        </p:txBody>
      </p:sp>
      <p:pic>
        <p:nvPicPr>
          <p:cNvPr id="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289" y="804916"/>
            <a:ext cx="6627721" cy="39366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04550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kumimoji="1" lang="zh-CN" altLang="en-US" dirty="0" smtClean="0"/>
              <a:t>接口文档描述</a:t>
            </a:r>
            <a:endParaRPr kumimoji="1" lang="en-US" altLang="zh-CN" dirty="0"/>
          </a:p>
        </p:txBody>
      </p:sp>
      <p:sp>
        <p:nvSpPr>
          <p:cNvPr id="3" name="文本占位符 2"/>
          <p:cNvSpPr>
            <a:spLocks noGrp="1"/>
          </p:cNvSpPr>
          <p:nvPr>
            <p:ph type="body" sz="quarter" idx="11"/>
          </p:nvPr>
        </p:nvSpPr>
        <p:spPr>
          <a:xfrm>
            <a:off x="731520" y="835798"/>
            <a:ext cx="6922727" cy="3905748"/>
          </a:xfrm>
        </p:spPr>
        <p:txBody>
          <a:bodyPr/>
          <a:lstStyle/>
          <a:p>
            <a:pPr marL="285750" indent="-285750">
              <a:lnSpc>
                <a:spcPct val="150000"/>
              </a:lnSpc>
              <a:buFont typeface="Wingdings" panose="05000000000000000000" pitchFamily="2" charset="2"/>
              <a:buChar char="Ø"/>
            </a:pPr>
            <a:r>
              <a:rPr lang="zh-CN" altLang="en-US" sz="1800" b="1" dirty="0" smtClean="0">
                <a:latin typeface="+mn-ea"/>
              </a:rPr>
              <a:t>接口概述：</a:t>
            </a:r>
            <a:endParaRPr lang="en-US" altLang="zh-CN" sz="1800" b="1" dirty="0" smtClean="0">
              <a:latin typeface="+mn-ea"/>
            </a:endParaRPr>
          </a:p>
          <a:p>
            <a:pPr>
              <a:lnSpc>
                <a:spcPct val="150000"/>
              </a:lnSpc>
            </a:pPr>
            <a:r>
              <a:rPr lang="en-US" altLang="zh-CN" sz="1800" dirty="0">
                <a:latin typeface="+mn-ea"/>
              </a:rPr>
              <a:t> </a:t>
            </a:r>
            <a:r>
              <a:rPr lang="en-US" altLang="zh-CN" sz="1800" dirty="0" smtClean="0">
                <a:latin typeface="+mn-ea"/>
              </a:rPr>
              <a:t>   </a:t>
            </a:r>
            <a:r>
              <a:rPr lang="zh-CN" altLang="en-US" sz="1800" dirty="0" smtClean="0">
                <a:latin typeface="+mn-ea"/>
              </a:rPr>
              <a:t>接口名称、接口功能、</a:t>
            </a:r>
            <a:r>
              <a:rPr lang="en-US" altLang="zh-CN" sz="1800" dirty="0" smtClean="0">
                <a:latin typeface="+mn-ea"/>
              </a:rPr>
              <a:t>IP/</a:t>
            </a:r>
            <a:r>
              <a:rPr lang="zh-CN" altLang="en-US" sz="1800" dirty="0" smtClean="0">
                <a:latin typeface="+mn-ea"/>
              </a:rPr>
              <a:t>端口号、接口路径</a:t>
            </a:r>
            <a:endParaRPr lang="en-US" altLang="zh-CN" sz="1800" dirty="0" smtClean="0">
              <a:latin typeface="+mn-ea"/>
            </a:endParaRPr>
          </a:p>
          <a:p>
            <a:pPr marL="285750" indent="-285750">
              <a:lnSpc>
                <a:spcPct val="150000"/>
              </a:lnSpc>
              <a:buFont typeface="Wingdings" panose="05000000000000000000" pitchFamily="2" charset="2"/>
              <a:buChar char="Ø"/>
            </a:pPr>
            <a:r>
              <a:rPr lang="en-US" altLang="zh-CN" sz="1800" b="1" dirty="0" smtClean="0">
                <a:latin typeface="+mn-ea"/>
              </a:rPr>
              <a:t>HTTP</a:t>
            </a:r>
            <a:r>
              <a:rPr lang="zh-CN" altLang="en-US" sz="1800" b="1" dirty="0" smtClean="0">
                <a:latin typeface="+mn-ea"/>
              </a:rPr>
              <a:t>请求方式：</a:t>
            </a:r>
            <a:r>
              <a:rPr lang="en-US" altLang="zh-CN" sz="1800" dirty="0" smtClean="0">
                <a:latin typeface="+mn-ea"/>
              </a:rPr>
              <a:t>GET</a:t>
            </a:r>
            <a:r>
              <a:rPr lang="zh-CN" altLang="en-US" sz="1800" dirty="0" smtClean="0">
                <a:latin typeface="+mn-ea"/>
              </a:rPr>
              <a:t>方式、</a:t>
            </a:r>
            <a:r>
              <a:rPr lang="en-US" altLang="zh-CN" sz="1800" dirty="0" smtClean="0">
                <a:latin typeface="+mn-ea"/>
              </a:rPr>
              <a:t>POST</a:t>
            </a:r>
            <a:r>
              <a:rPr lang="zh-CN" altLang="en-US" sz="1800" dirty="0" smtClean="0">
                <a:latin typeface="+mn-ea"/>
              </a:rPr>
              <a:t>方式、</a:t>
            </a:r>
            <a:r>
              <a:rPr lang="en-US" altLang="zh-CN" sz="1800" dirty="0" smtClean="0">
                <a:latin typeface="+mn-ea"/>
              </a:rPr>
              <a:t>put</a:t>
            </a:r>
            <a:r>
              <a:rPr lang="zh-CN" altLang="en-US" sz="1800" dirty="0" smtClean="0">
                <a:latin typeface="+mn-ea"/>
              </a:rPr>
              <a:t>、</a:t>
            </a:r>
            <a:r>
              <a:rPr lang="en-US" altLang="zh-CN" sz="1800" dirty="0" smtClean="0">
                <a:latin typeface="+mn-ea"/>
              </a:rPr>
              <a:t>delete…</a:t>
            </a:r>
          </a:p>
          <a:p>
            <a:pPr marL="285750" indent="-285750">
              <a:lnSpc>
                <a:spcPct val="150000"/>
              </a:lnSpc>
              <a:buFont typeface="Wingdings" panose="05000000000000000000" pitchFamily="2" charset="2"/>
              <a:buChar char="Ø"/>
            </a:pPr>
            <a:r>
              <a:rPr lang="zh-CN" altLang="en-US" sz="1800" b="1" dirty="0" smtClean="0">
                <a:latin typeface="+mn-ea"/>
              </a:rPr>
              <a:t>入参说明：</a:t>
            </a:r>
            <a:endParaRPr lang="en-US" altLang="zh-CN" sz="1800" b="1" dirty="0" smtClean="0">
              <a:latin typeface="+mn-ea"/>
            </a:endParaRPr>
          </a:p>
          <a:p>
            <a:pPr>
              <a:lnSpc>
                <a:spcPct val="150000"/>
              </a:lnSpc>
            </a:pPr>
            <a:r>
              <a:rPr lang="en-US" altLang="zh-CN" sz="1800" dirty="0">
                <a:latin typeface="+mn-ea"/>
              </a:rPr>
              <a:t> </a:t>
            </a:r>
            <a:r>
              <a:rPr lang="en-US" altLang="zh-CN" sz="1800" dirty="0" smtClean="0">
                <a:latin typeface="+mn-ea"/>
              </a:rPr>
              <a:t>   </a:t>
            </a:r>
            <a:r>
              <a:rPr lang="zh-CN" altLang="en-US" sz="1800" dirty="0" smtClean="0">
                <a:latin typeface="+mn-ea"/>
              </a:rPr>
              <a:t>参数名、是否必选、类型、取值范围、描述（非必选项的默认值）</a:t>
            </a:r>
            <a:endParaRPr lang="en-US" altLang="zh-CN" sz="1800" dirty="0" smtClean="0">
              <a:latin typeface="+mn-ea"/>
            </a:endParaRPr>
          </a:p>
          <a:p>
            <a:pPr marL="285750" indent="-285750">
              <a:lnSpc>
                <a:spcPct val="150000"/>
              </a:lnSpc>
              <a:buFont typeface="Wingdings" panose="05000000000000000000" pitchFamily="2" charset="2"/>
              <a:buChar char="Ø"/>
            </a:pPr>
            <a:r>
              <a:rPr lang="zh-CN" altLang="en-US" sz="1800" b="1" dirty="0" smtClean="0">
                <a:latin typeface="+mn-ea"/>
              </a:rPr>
              <a:t>返回说明：</a:t>
            </a:r>
            <a:endParaRPr lang="en-US" altLang="zh-CN" sz="1800" b="1" dirty="0" smtClean="0">
              <a:latin typeface="+mn-ea"/>
            </a:endParaRPr>
          </a:p>
          <a:p>
            <a:pPr>
              <a:lnSpc>
                <a:spcPct val="150000"/>
              </a:lnSpc>
            </a:pPr>
            <a:r>
              <a:rPr lang="en-US" altLang="zh-CN" sz="1800" dirty="0">
                <a:latin typeface="+mn-ea"/>
              </a:rPr>
              <a:t> </a:t>
            </a:r>
            <a:r>
              <a:rPr lang="en-US" altLang="zh-CN" sz="1800" dirty="0" smtClean="0">
                <a:latin typeface="+mn-ea"/>
              </a:rPr>
              <a:t>   </a:t>
            </a:r>
            <a:r>
              <a:rPr lang="zh-CN" altLang="en-US" sz="1800" dirty="0" smtClean="0">
                <a:latin typeface="+mn-ea"/>
              </a:rPr>
              <a:t>返回数据格式、返回结果示例、错误代码及返回说明</a:t>
            </a:r>
            <a:endParaRPr lang="en-US" altLang="zh-CN" sz="1800" dirty="0">
              <a:latin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kumimoji="1" lang="en-US" altLang="zh-CN" dirty="0">
                <a:solidFill>
                  <a:srgbClr val="7030A0"/>
                </a:solidFill>
              </a:rPr>
              <a:t>JMeter</a:t>
            </a:r>
            <a:r>
              <a:rPr kumimoji="1" lang="zh-CN" altLang="en-US" dirty="0">
                <a:solidFill>
                  <a:srgbClr val="7030A0"/>
                </a:solidFill>
              </a:rPr>
              <a:t>工具</a:t>
            </a:r>
            <a:r>
              <a:rPr kumimoji="1" lang="zh-CN" altLang="en-US" dirty="0" smtClean="0">
                <a:solidFill>
                  <a:srgbClr val="7030A0"/>
                </a:solidFill>
              </a:rPr>
              <a:t>使用</a:t>
            </a:r>
            <a:r>
              <a:rPr kumimoji="1" lang="en-US" altLang="zh-CN" b="0" dirty="0" smtClean="0">
                <a:solidFill>
                  <a:srgbClr val="7030A0"/>
                </a:solidFill>
              </a:rPr>
              <a:t>-</a:t>
            </a:r>
            <a:r>
              <a:rPr kumimoji="1" lang="zh-CN" altLang="en-US" b="0" dirty="0">
                <a:solidFill>
                  <a:srgbClr val="7030A0"/>
                </a:solidFill>
                <a:latin typeface="+mn-ea"/>
                <a:cs typeface="+mn-ea"/>
              </a:rPr>
              <a:t>创建线程组</a:t>
            </a:r>
            <a:endParaRPr kumimoji="1" lang="en-US" altLang="zh-CN" b="0" dirty="0">
              <a:solidFill>
                <a:srgbClr val="7030A0"/>
              </a:solidFill>
              <a:latin typeface="+mn-ea"/>
              <a:cs typeface="+mn-ea"/>
            </a:endParaRPr>
          </a:p>
          <a:p>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kumimoji="1" lang="zh-CN" altLang="en-US" sz="1800" dirty="0">
              <a:solidFill>
                <a:schemeClr val="tx1"/>
              </a:solidFill>
              <a:latin typeface="+mn-ea"/>
              <a:ea typeface="+mn-ea"/>
              <a:cs typeface="+mn-ea"/>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 y="835798"/>
            <a:ext cx="7592696" cy="42190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kumimoji="1" lang="en-US" altLang="zh-CN" dirty="0">
                <a:solidFill>
                  <a:srgbClr val="7833AB"/>
                </a:solidFill>
              </a:rPr>
              <a:t>JMeter</a:t>
            </a:r>
            <a:r>
              <a:rPr kumimoji="1" lang="zh-CN" altLang="en-US" dirty="0">
                <a:solidFill>
                  <a:srgbClr val="7833AB"/>
                </a:solidFill>
              </a:rPr>
              <a:t>工具</a:t>
            </a:r>
            <a:r>
              <a:rPr kumimoji="1" lang="zh-CN" altLang="en-US" dirty="0" smtClean="0">
                <a:solidFill>
                  <a:srgbClr val="7833AB"/>
                </a:solidFill>
              </a:rPr>
              <a:t>使用</a:t>
            </a:r>
            <a:r>
              <a:rPr kumimoji="1" lang="en-US" altLang="zh-CN" dirty="0" smtClean="0">
                <a:solidFill>
                  <a:srgbClr val="7833AB"/>
                </a:solidFill>
              </a:rPr>
              <a:t>-</a:t>
            </a:r>
            <a:r>
              <a:rPr kumimoji="1" lang="zh-CN" altLang="en-US" b="0" dirty="0">
                <a:solidFill>
                  <a:srgbClr val="7833AB"/>
                </a:solidFill>
                <a:latin typeface="+mn-ea"/>
                <a:cs typeface="+mn-ea"/>
              </a:rPr>
              <a:t>修改线程组名称</a:t>
            </a:r>
            <a:endParaRPr kumimoji="1" lang="en-US" altLang="zh-CN" b="0" dirty="0">
              <a:solidFill>
                <a:srgbClr val="7833AB"/>
              </a:solidFill>
              <a:latin typeface="+mn-ea"/>
              <a:cs typeface="+mn-ea"/>
            </a:endParaRPr>
          </a:p>
          <a:p>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kumimoji="1" lang="zh-CN" altLang="en-US" sz="1800" dirty="0">
              <a:solidFill>
                <a:schemeClr val="tx1"/>
              </a:solidFill>
              <a:latin typeface="+mn-ea"/>
              <a:ea typeface="+mn-ea"/>
              <a:cs typeface="+mn-ea"/>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1" y="742950"/>
            <a:ext cx="7744660" cy="42913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776046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kumimoji="1" lang="en-US" altLang="zh-CN" dirty="0">
                <a:solidFill>
                  <a:srgbClr val="7833AB"/>
                </a:solidFill>
              </a:rPr>
              <a:t>JMeter</a:t>
            </a:r>
            <a:r>
              <a:rPr kumimoji="1" lang="zh-CN" altLang="en-US" dirty="0">
                <a:solidFill>
                  <a:srgbClr val="7833AB"/>
                </a:solidFill>
              </a:rPr>
              <a:t>工具</a:t>
            </a:r>
            <a:r>
              <a:rPr kumimoji="1" lang="zh-CN" altLang="en-US" dirty="0" smtClean="0">
                <a:solidFill>
                  <a:srgbClr val="7833AB"/>
                </a:solidFill>
              </a:rPr>
              <a:t>使用</a:t>
            </a:r>
            <a:r>
              <a:rPr kumimoji="1" lang="en-US" altLang="zh-CN" dirty="0" smtClean="0">
                <a:solidFill>
                  <a:srgbClr val="7833AB"/>
                </a:solidFill>
              </a:rPr>
              <a:t>-</a:t>
            </a:r>
            <a:r>
              <a:rPr kumimoji="1" lang="zh-CN" altLang="en-US" dirty="0" smtClean="0">
                <a:solidFill>
                  <a:srgbClr val="7833AB"/>
                </a:solidFill>
              </a:rPr>
              <a:t>工作台</a:t>
            </a:r>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kumimoji="1" lang="zh-CN" altLang="en-US" sz="1800" dirty="0">
              <a:solidFill>
                <a:schemeClr val="tx1"/>
              </a:solidFill>
              <a:latin typeface="+mn-ea"/>
              <a:ea typeface="+mn-ea"/>
              <a:cs typeface="+mn-ea"/>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520" y="742950"/>
            <a:ext cx="8003174" cy="3841242"/>
          </a:xfrm>
          <a:prstGeom prst="rect">
            <a:avLst/>
          </a:prstGeom>
        </p:spPr>
      </p:pic>
    </p:spTree>
    <p:extLst>
      <p:ext uri="{BB962C8B-B14F-4D97-AF65-F5344CB8AC3E}">
        <p14:creationId xmlns:p14="http://schemas.microsoft.com/office/powerpoint/2010/main" val="18222875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kumimoji="1" lang="en-US" altLang="zh-CN" dirty="0">
                <a:solidFill>
                  <a:srgbClr val="7833AB"/>
                </a:solidFill>
              </a:rPr>
              <a:t>JMeter</a:t>
            </a:r>
            <a:r>
              <a:rPr kumimoji="1" lang="zh-CN" altLang="en-US" dirty="0">
                <a:solidFill>
                  <a:srgbClr val="7833AB"/>
                </a:solidFill>
              </a:rPr>
              <a:t>工具</a:t>
            </a:r>
            <a:r>
              <a:rPr kumimoji="1" lang="zh-CN" altLang="en-US" dirty="0" smtClean="0">
                <a:solidFill>
                  <a:srgbClr val="7833AB"/>
                </a:solidFill>
              </a:rPr>
              <a:t>使用</a:t>
            </a:r>
            <a:r>
              <a:rPr kumimoji="1" lang="en-US" altLang="zh-CN" dirty="0" smtClean="0">
                <a:solidFill>
                  <a:srgbClr val="7833AB"/>
                </a:solidFill>
              </a:rPr>
              <a:t>-</a:t>
            </a:r>
            <a:r>
              <a:rPr kumimoji="1" lang="zh-CN" altLang="en-US" dirty="0" smtClean="0">
                <a:solidFill>
                  <a:srgbClr val="7833AB"/>
                </a:solidFill>
              </a:rPr>
              <a:t>测试计划</a:t>
            </a:r>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kumimoji="1" lang="zh-CN" altLang="en-US" sz="1800" dirty="0">
              <a:solidFill>
                <a:schemeClr val="tx1"/>
              </a:solidFill>
              <a:latin typeface="+mn-ea"/>
              <a:ea typeface="+mn-ea"/>
              <a:cs typeface="+mn-ea"/>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832" y="800299"/>
            <a:ext cx="7973568" cy="3874677"/>
          </a:xfrm>
          <a:prstGeom prst="rect">
            <a:avLst/>
          </a:prstGeom>
        </p:spPr>
      </p:pic>
    </p:spTree>
    <p:extLst>
      <p:ext uri="{BB962C8B-B14F-4D97-AF65-F5344CB8AC3E}">
        <p14:creationId xmlns:p14="http://schemas.microsoft.com/office/powerpoint/2010/main" val="13642742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为线程组添加元件</a:t>
            </a:r>
            <a:r>
              <a:rPr kumimoji="1" lang="en-US" altLang="zh-CN" dirty="0" smtClean="0">
                <a:solidFill>
                  <a:schemeClr val="tx1"/>
                </a:solidFill>
              </a:rPr>
              <a:t>-</a:t>
            </a:r>
            <a:r>
              <a:rPr lang="en-US" altLang="zh-CN" b="0" dirty="0"/>
              <a:t>HTTP Cookie</a:t>
            </a:r>
            <a:r>
              <a:rPr lang="zh-CN" altLang="en-US" b="0" dirty="0"/>
              <a:t>管理器</a:t>
            </a:r>
            <a:endParaRPr kumimoji="1" lang="en-US" altLang="zh-CN" dirty="0">
              <a:solidFill>
                <a:schemeClr val="tx1"/>
              </a:solidFill>
              <a:latin typeface="+mn-ea"/>
              <a:cs typeface="+mn-ea"/>
            </a:endParaRPr>
          </a:p>
          <a:p>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a:p>
          <a:p>
            <a:r>
              <a:rPr lang="en-US" altLang="zh-CN" sz="1800" dirty="0" smtClean="0"/>
              <a:t>      </a:t>
            </a:r>
            <a:r>
              <a:rPr lang="zh-CN" altLang="en-US" sz="1800" dirty="0" smtClean="0"/>
              <a:t>很多</a:t>
            </a:r>
            <a:r>
              <a:rPr lang="en-US" altLang="zh-CN" sz="1800" dirty="0"/>
              <a:t>web</a:t>
            </a:r>
            <a:r>
              <a:rPr lang="zh-CN" altLang="en-US" sz="1800" dirty="0"/>
              <a:t>网站都是需要登录后才可以进行操作，登录后产生的</a:t>
            </a:r>
            <a:r>
              <a:rPr lang="en-US" altLang="zh-CN" sz="1800" dirty="0"/>
              <a:t>Cookie</a:t>
            </a:r>
            <a:r>
              <a:rPr lang="zh-CN" altLang="en-US" sz="1800" dirty="0"/>
              <a:t>能够验证用户身份，在用软件进行测试时，需要通过验证，所以我们需要添加此管理器管理</a:t>
            </a:r>
            <a:r>
              <a:rPr lang="en-US" altLang="zh-CN" sz="1800" dirty="0"/>
              <a:t>Cookie</a:t>
            </a:r>
            <a:r>
              <a:rPr lang="zh-CN" altLang="en-US" sz="1800" dirty="0"/>
              <a:t>，它的值被整个线程共享（也可以被整个测试计划共享）， </a:t>
            </a:r>
            <a:r>
              <a:rPr lang="en-US" altLang="zh-CN" sz="1800" dirty="0"/>
              <a:t>Cookie</a:t>
            </a:r>
            <a:r>
              <a:rPr lang="zh-CN" altLang="en-US" sz="1800" dirty="0"/>
              <a:t>在浏览器中取得。 </a:t>
            </a:r>
            <a:endParaRPr kumimoji="1" lang="zh-CN" altLang="en-US" sz="1800" dirty="0">
              <a:solidFill>
                <a:schemeClr val="tx1"/>
              </a:solidFill>
              <a:latin typeface="+mn-ea"/>
              <a:ea typeface="+mn-ea"/>
              <a:cs typeface="+mn-ea"/>
            </a:endParaRPr>
          </a:p>
        </p:txBody>
      </p:sp>
    </p:spTree>
    <p:extLst>
      <p:ext uri="{BB962C8B-B14F-4D97-AF65-F5344CB8AC3E}">
        <p14:creationId xmlns:p14="http://schemas.microsoft.com/office/powerpoint/2010/main" val="21120454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为线程组添加元件</a:t>
            </a:r>
            <a:r>
              <a:rPr kumimoji="1" lang="en-US" altLang="zh-CN" dirty="0" smtClean="0">
                <a:solidFill>
                  <a:schemeClr val="tx1"/>
                </a:solidFill>
              </a:rPr>
              <a:t>-</a:t>
            </a:r>
            <a:r>
              <a:rPr lang="en-US" altLang="zh-CN" b="0" dirty="0"/>
              <a:t>HTTP Cookie</a:t>
            </a:r>
            <a:r>
              <a:rPr lang="zh-CN" altLang="en-US" b="0" dirty="0"/>
              <a:t>管理器</a:t>
            </a:r>
            <a:endParaRPr kumimoji="1" lang="en-US" altLang="zh-CN" dirty="0">
              <a:solidFill>
                <a:schemeClr val="tx1"/>
              </a:solidFill>
              <a:latin typeface="+mn-ea"/>
              <a:cs typeface="+mn-ea"/>
            </a:endParaRPr>
          </a:p>
          <a:p>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063" y="742950"/>
            <a:ext cx="8126858" cy="428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594018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为线程组添加元件</a:t>
            </a:r>
            <a:r>
              <a:rPr kumimoji="1" lang="en-US" altLang="zh-CN" dirty="0" smtClean="0">
                <a:solidFill>
                  <a:schemeClr val="tx1"/>
                </a:solidFill>
              </a:rPr>
              <a:t>-</a:t>
            </a:r>
            <a:r>
              <a:rPr lang="en-US" altLang="zh-CN" b="0" dirty="0"/>
              <a:t>HTTP Cookie</a:t>
            </a:r>
            <a:r>
              <a:rPr lang="zh-CN" altLang="en-US" b="0" dirty="0"/>
              <a:t>管理器</a:t>
            </a:r>
            <a:endParaRPr kumimoji="1" lang="en-US" altLang="zh-CN" dirty="0">
              <a:solidFill>
                <a:schemeClr val="tx1"/>
              </a:solidFill>
              <a:latin typeface="+mn-ea"/>
              <a:cs typeface="+mn-ea"/>
            </a:endParaRPr>
          </a:p>
          <a:p>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498" y="742951"/>
            <a:ext cx="8630293" cy="42297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08138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kumimoji="1" lang="zh-CN" altLang="en-US" dirty="0"/>
              <a:t>目录</a:t>
            </a:r>
          </a:p>
        </p:txBody>
      </p:sp>
      <p:sp>
        <p:nvSpPr>
          <p:cNvPr id="10" name="文本占位符 5"/>
          <p:cNvSpPr>
            <a:spLocks noGrp="1"/>
          </p:cNvSpPr>
          <p:nvPr/>
        </p:nvSpPr>
        <p:spPr>
          <a:xfrm>
            <a:off x="738750" y="871219"/>
            <a:ext cx="2704464" cy="320675"/>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900" b="0" i="0" kern="120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kumimoji="1" lang="en-US" altLang="zh-CN" sz="1800" b="1" dirty="0">
                <a:solidFill>
                  <a:schemeClr val="tx1"/>
                </a:solidFill>
              </a:rPr>
              <a:t>01 </a:t>
            </a:r>
            <a:r>
              <a:rPr kumimoji="1" lang="en-US" altLang="zh-CN" sz="1800" b="1" dirty="0" smtClean="0">
                <a:solidFill>
                  <a:schemeClr val="tx1"/>
                </a:solidFill>
              </a:rPr>
              <a:t>JMeter</a:t>
            </a:r>
            <a:r>
              <a:rPr kumimoji="1" lang="zh-CN" altLang="en-US" sz="1800" b="1" dirty="0">
                <a:solidFill>
                  <a:schemeClr val="tx1"/>
                </a:solidFill>
              </a:rPr>
              <a:t>简介</a:t>
            </a:r>
            <a:endParaRPr kumimoji="1" lang="en-US" altLang="zh-CN" sz="1800" b="1" dirty="0">
              <a:solidFill>
                <a:schemeClr val="tx1"/>
              </a:solidFill>
            </a:endParaRPr>
          </a:p>
        </p:txBody>
      </p:sp>
      <p:sp>
        <p:nvSpPr>
          <p:cNvPr id="5" name="文本占位符 5"/>
          <p:cNvSpPr>
            <a:spLocks noGrp="1"/>
          </p:cNvSpPr>
          <p:nvPr/>
        </p:nvSpPr>
        <p:spPr>
          <a:xfrm>
            <a:off x="738750" y="2918620"/>
            <a:ext cx="2754844" cy="320675"/>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900" b="0" i="0" kern="120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kumimoji="1" lang="en-US" altLang="zh-CN" sz="1800" b="1" dirty="0" smtClean="0">
                <a:solidFill>
                  <a:schemeClr val="tx1"/>
                </a:solidFill>
              </a:rPr>
              <a:t>05 </a:t>
            </a:r>
            <a:r>
              <a:rPr kumimoji="1" lang="en-US" altLang="zh-CN" sz="1800" b="1" dirty="0" err="1" smtClean="0">
                <a:solidFill>
                  <a:schemeClr val="tx1"/>
                </a:solidFill>
              </a:rPr>
              <a:t>Jmeter</a:t>
            </a:r>
            <a:r>
              <a:rPr kumimoji="1" lang="zh-CN" altLang="en-US" sz="1800" b="1" dirty="0" smtClean="0">
                <a:solidFill>
                  <a:schemeClr val="tx1"/>
                </a:solidFill>
              </a:rPr>
              <a:t>常见组件</a:t>
            </a:r>
            <a:endParaRPr kumimoji="1" lang="en-US" altLang="zh-CN" sz="1800" b="1" dirty="0">
              <a:solidFill>
                <a:schemeClr val="tx1"/>
              </a:solidFill>
            </a:endParaRPr>
          </a:p>
        </p:txBody>
      </p:sp>
      <p:sp>
        <p:nvSpPr>
          <p:cNvPr id="6" name="文本占位符 5"/>
          <p:cNvSpPr>
            <a:spLocks noGrp="1"/>
          </p:cNvSpPr>
          <p:nvPr/>
        </p:nvSpPr>
        <p:spPr>
          <a:xfrm>
            <a:off x="728475" y="2386029"/>
            <a:ext cx="2704465" cy="320675"/>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900" b="0" i="0" kern="1200">
                <a:solidFill>
                  <a:schemeClr val="bg1">
                    <a:lumMod val="50000"/>
                  </a:schemeClr>
                </a:solidFill>
                <a:latin typeface="微软雅黑" panose="020B0503020204020204" charset="-122"/>
                <a:ea typeface="微软雅黑" panose="020B0503020204020204" charset="-122"/>
                <a:cs typeface="微软雅黑" panose="020B0503020204020204" charset="-122"/>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kumimoji="1" lang="en-US" altLang="zh-CN" sz="1800" b="1" dirty="0" smtClean="0">
                <a:solidFill>
                  <a:schemeClr val="tx1"/>
                </a:solidFill>
              </a:rPr>
              <a:t>04 </a:t>
            </a:r>
            <a:r>
              <a:rPr kumimoji="1" lang="zh-CN" altLang="en-US" sz="1800" b="1" dirty="0" smtClean="0">
                <a:solidFill>
                  <a:schemeClr val="tx1"/>
                </a:solidFill>
              </a:rPr>
              <a:t>接口文档描述</a:t>
            </a:r>
            <a:endParaRPr kumimoji="1" lang="en-US" altLang="zh-CN" sz="1800" b="1" dirty="0">
              <a:solidFill>
                <a:schemeClr val="tx1"/>
              </a:solidFill>
            </a:endParaRPr>
          </a:p>
        </p:txBody>
      </p:sp>
      <p:sp>
        <p:nvSpPr>
          <p:cNvPr id="3" name="TextBox 2"/>
          <p:cNvSpPr txBox="1"/>
          <p:nvPr/>
        </p:nvSpPr>
        <p:spPr>
          <a:xfrm>
            <a:off x="719197" y="1323096"/>
            <a:ext cx="2219454" cy="369332"/>
          </a:xfrm>
          <a:prstGeom prst="rect">
            <a:avLst/>
          </a:prstGeom>
          <a:noFill/>
        </p:spPr>
        <p:txBody>
          <a:bodyPr wrap="none" rtlCol="0">
            <a:spAutoFit/>
          </a:bodyPr>
          <a:lstStyle/>
          <a:p>
            <a:r>
              <a:rPr lang="en-US" altLang="zh-CN" b="1" dirty="0" smtClean="0">
                <a:latin typeface="微软雅黑" panose="020B0503020204020204" pitchFamily="34" charset="-122"/>
                <a:ea typeface="微软雅黑" panose="020B0503020204020204" pitchFamily="34" charset="-122"/>
              </a:rPr>
              <a:t>02 </a:t>
            </a:r>
            <a:r>
              <a:rPr lang="en-US" altLang="zh-CN" b="1" dirty="0" err="1" smtClean="0">
                <a:latin typeface="微软雅黑" panose="020B0503020204020204" pitchFamily="34" charset="-122"/>
                <a:ea typeface="微软雅黑" panose="020B0503020204020204" pitchFamily="34" charset="-122"/>
              </a:rPr>
              <a:t>jmeter</a:t>
            </a:r>
            <a:r>
              <a:rPr lang="zh-CN" altLang="en-US" b="1" dirty="0" smtClean="0">
                <a:latin typeface="微软雅黑" panose="020B0503020204020204" pitchFamily="34" charset="-122"/>
                <a:ea typeface="微软雅黑" panose="020B0503020204020204" pitchFamily="34" charset="-122"/>
              </a:rPr>
              <a:t>体系结构</a:t>
            </a:r>
            <a:endParaRPr lang="zh-CN" altLang="en-US" b="1" dirty="0">
              <a:latin typeface="微软雅黑" panose="020B0503020204020204" pitchFamily="34" charset="-122"/>
              <a:ea typeface="微软雅黑" panose="020B0503020204020204" pitchFamily="34" charset="-122"/>
            </a:endParaRPr>
          </a:p>
        </p:txBody>
      </p:sp>
      <p:sp>
        <p:nvSpPr>
          <p:cNvPr id="4" name="TextBox 3"/>
          <p:cNvSpPr txBox="1"/>
          <p:nvPr/>
        </p:nvSpPr>
        <p:spPr>
          <a:xfrm>
            <a:off x="718206" y="1825990"/>
            <a:ext cx="2219454" cy="369332"/>
          </a:xfrm>
          <a:prstGeom prst="rect">
            <a:avLst/>
          </a:prstGeom>
          <a:noFill/>
        </p:spPr>
        <p:txBody>
          <a:bodyPr wrap="none" rtlCol="0">
            <a:spAutoFit/>
          </a:bodyPr>
          <a:lstStyle/>
          <a:p>
            <a:r>
              <a:rPr lang="en-US" altLang="zh-CN" b="1" dirty="0">
                <a:latin typeface="微软雅黑" panose="020B0503020204020204" pitchFamily="34" charset="-122"/>
                <a:ea typeface="微软雅黑" panose="020B0503020204020204" pitchFamily="34" charset="-122"/>
              </a:rPr>
              <a:t>03 </a:t>
            </a:r>
            <a:r>
              <a:rPr lang="en-US" altLang="zh-CN" b="1" dirty="0" err="1">
                <a:latin typeface="微软雅黑" panose="020B0503020204020204" pitchFamily="34" charset="-122"/>
                <a:ea typeface="微软雅黑" panose="020B0503020204020204" pitchFamily="34" charset="-122"/>
              </a:rPr>
              <a:t>jmeter</a:t>
            </a:r>
            <a:r>
              <a:rPr lang="zh-CN" altLang="en-US" b="1" dirty="0">
                <a:latin typeface="微软雅黑" panose="020B0503020204020204" pitchFamily="34" charset="-122"/>
                <a:ea typeface="微软雅黑" panose="020B0503020204020204" pitchFamily="34" charset="-122"/>
              </a:rPr>
              <a:t>运行</a:t>
            </a:r>
            <a:r>
              <a:rPr lang="zh-CN" altLang="en-US" b="1" dirty="0" smtClean="0">
                <a:latin typeface="微软雅黑" panose="020B0503020204020204" pitchFamily="34" charset="-122"/>
                <a:ea typeface="微软雅黑" panose="020B0503020204020204" pitchFamily="34" charset="-122"/>
              </a:rPr>
              <a:t>原理</a:t>
            </a:r>
            <a:endParaRPr lang="zh-CN" altLang="en-US" b="1" dirty="0">
              <a:latin typeface="微软雅黑" panose="020B0503020204020204" pitchFamily="34" charset="-122"/>
              <a:ea typeface="微软雅黑" panose="020B0503020204020204" pitchFamily="34" charset="-122"/>
            </a:endParaRPr>
          </a:p>
        </p:txBody>
      </p:sp>
      <p:sp>
        <p:nvSpPr>
          <p:cNvPr id="7" name="TextBox 6"/>
          <p:cNvSpPr txBox="1"/>
          <p:nvPr/>
        </p:nvSpPr>
        <p:spPr>
          <a:xfrm>
            <a:off x="772969" y="3466878"/>
            <a:ext cx="1988621" cy="369332"/>
          </a:xfrm>
          <a:prstGeom prst="rect">
            <a:avLst/>
          </a:prstGeom>
          <a:noFill/>
        </p:spPr>
        <p:txBody>
          <a:bodyPr wrap="none" rtlCol="0">
            <a:spAutoFit/>
          </a:bodyPr>
          <a:lstStyle/>
          <a:p>
            <a:r>
              <a:rPr lang="en-US" altLang="zh-CN" b="1" dirty="0" smtClean="0">
                <a:latin typeface="微软雅黑" panose="020B0503020204020204" pitchFamily="34" charset="-122"/>
                <a:ea typeface="微软雅黑" panose="020B0503020204020204" pitchFamily="34" charset="-122"/>
              </a:rPr>
              <a:t>06 </a:t>
            </a:r>
            <a:r>
              <a:rPr lang="en-US" altLang="zh-CN" b="1" dirty="0" err="1" smtClean="0">
                <a:latin typeface="微软雅黑" panose="020B0503020204020204" pitchFamily="34" charset="-122"/>
                <a:ea typeface="微软雅黑" panose="020B0503020204020204" pitchFamily="34" charset="-122"/>
              </a:rPr>
              <a:t>jmeter</a:t>
            </a:r>
            <a:r>
              <a:rPr lang="zh-CN" altLang="en-US" b="1" dirty="0" smtClean="0">
                <a:latin typeface="微软雅黑" panose="020B0503020204020204" pitchFamily="34" charset="-122"/>
                <a:ea typeface="微软雅黑" panose="020B0503020204020204" pitchFamily="34" charset="-122"/>
              </a:rPr>
              <a:t>参数化</a:t>
            </a:r>
            <a:endParaRPr lang="zh-CN" altLang="en-US"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为线程组添加元件</a:t>
            </a:r>
            <a:r>
              <a:rPr kumimoji="1" lang="en-US" altLang="zh-CN" dirty="0" smtClean="0">
                <a:solidFill>
                  <a:schemeClr val="tx1"/>
                </a:solidFill>
              </a:rPr>
              <a:t>-</a:t>
            </a:r>
            <a:r>
              <a:rPr lang="en-US" altLang="zh-CN" b="0" dirty="0"/>
              <a:t>HTTP </a:t>
            </a:r>
            <a:r>
              <a:rPr lang="zh-CN" altLang="en-US" b="0" dirty="0"/>
              <a:t>请求默认值</a:t>
            </a:r>
            <a:endParaRPr kumimoji="1" lang="en-US" altLang="zh-CN" dirty="0">
              <a:solidFill>
                <a:schemeClr val="tx1"/>
              </a:solidFill>
              <a:latin typeface="+mn-ea"/>
              <a:cs typeface="+mn-ea"/>
            </a:endParaRPr>
          </a:p>
          <a:p>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smtClean="0"/>
          </a:p>
          <a:p>
            <a:endParaRPr lang="en-US" altLang="zh-CN" sz="1800" dirty="0"/>
          </a:p>
          <a:p>
            <a:r>
              <a:rPr lang="en-US" altLang="zh-CN" sz="1800" dirty="0" smtClean="0"/>
              <a:t>      </a:t>
            </a:r>
            <a:r>
              <a:rPr lang="zh-CN" altLang="en-US" sz="1800" dirty="0" smtClean="0"/>
              <a:t>测试用例</a:t>
            </a:r>
            <a:r>
              <a:rPr lang="zh-CN" altLang="en-US" sz="1800" dirty="0"/>
              <a:t>中每个接口的共同值可以用“</a:t>
            </a:r>
            <a:r>
              <a:rPr lang="en-US" altLang="zh-CN" sz="1800" dirty="0"/>
              <a:t>HTTP </a:t>
            </a:r>
            <a:r>
              <a:rPr lang="zh-CN" altLang="en-US" sz="1800" dirty="0"/>
              <a:t>请求默认值”元件统计设置，省去每次请求都要填写的麻烦，它的值被整个线程共享（也可以被整个测试计划共享）。 </a:t>
            </a:r>
            <a:endParaRPr lang="en-US" altLang="zh-CN" sz="1800" dirty="0"/>
          </a:p>
        </p:txBody>
      </p:sp>
    </p:spTree>
    <p:extLst>
      <p:ext uri="{BB962C8B-B14F-4D97-AF65-F5344CB8AC3E}">
        <p14:creationId xmlns:p14="http://schemas.microsoft.com/office/powerpoint/2010/main" val="25487918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为线程组添加元件</a:t>
            </a:r>
            <a:r>
              <a:rPr kumimoji="1" lang="en-US" altLang="zh-CN" dirty="0" smtClean="0">
                <a:solidFill>
                  <a:schemeClr val="tx1"/>
                </a:solidFill>
              </a:rPr>
              <a:t>-</a:t>
            </a:r>
            <a:r>
              <a:rPr lang="en-US" altLang="zh-CN" b="0" dirty="0"/>
              <a:t>HTTP </a:t>
            </a:r>
            <a:r>
              <a:rPr lang="zh-CN" altLang="en-US" b="0" dirty="0"/>
              <a:t>请求默认值</a:t>
            </a:r>
            <a:endParaRPr kumimoji="1" lang="en-US" altLang="zh-CN" dirty="0">
              <a:solidFill>
                <a:schemeClr val="tx1"/>
              </a:solidFill>
              <a:latin typeface="+mn-ea"/>
              <a:cs typeface="+mn-ea"/>
            </a:endParaRPr>
          </a:p>
          <a:p>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smtClean="0"/>
          </a:p>
          <a:p>
            <a:endParaRPr lang="en-US" altLang="zh-CN" sz="1800"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209" y="835797"/>
            <a:ext cx="8324215" cy="40873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449578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为线程组添加元件</a:t>
            </a:r>
            <a:r>
              <a:rPr kumimoji="1" lang="en-US" altLang="zh-CN" dirty="0" smtClean="0">
                <a:solidFill>
                  <a:schemeClr val="tx1"/>
                </a:solidFill>
              </a:rPr>
              <a:t>-</a:t>
            </a:r>
            <a:r>
              <a:rPr lang="en-US" altLang="zh-CN" b="0" dirty="0"/>
              <a:t>HTTP </a:t>
            </a:r>
            <a:r>
              <a:rPr lang="zh-CN" altLang="en-US" b="0" dirty="0"/>
              <a:t>请求默认值</a:t>
            </a:r>
            <a:endParaRPr kumimoji="1" lang="en-US" altLang="zh-CN" dirty="0">
              <a:solidFill>
                <a:schemeClr val="tx1"/>
              </a:solidFill>
              <a:latin typeface="+mn-ea"/>
              <a:cs typeface="+mn-ea"/>
            </a:endParaRPr>
          </a:p>
          <a:p>
            <a:endParaRPr kumimoji="1" lang="en-US" altLang="zh-CN" dirty="0">
              <a:solidFill>
                <a:schemeClr val="tx1"/>
              </a:solidFill>
            </a:endParaRPr>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smtClean="0"/>
          </a:p>
          <a:p>
            <a:endParaRPr lang="en-US" altLang="zh-CN" sz="1800"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924" y="742950"/>
            <a:ext cx="7977885" cy="41270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341556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smtClean="0"/>
              <a:t>发送</a:t>
            </a:r>
            <a:r>
              <a:rPr lang="en-US" altLang="zh-CN" dirty="0" smtClean="0"/>
              <a:t>HTTP</a:t>
            </a:r>
            <a:r>
              <a:rPr lang="zh-CN" altLang="en-US" dirty="0"/>
              <a:t>请求</a:t>
            </a:r>
            <a:r>
              <a:rPr kumimoji="1" lang="en-US" altLang="zh-CN" dirty="0" smtClean="0">
                <a:solidFill>
                  <a:schemeClr val="tx1"/>
                </a:solidFill>
              </a:rPr>
              <a:t>-</a:t>
            </a:r>
            <a:r>
              <a:rPr lang="zh-CN" altLang="en-US" b="0" dirty="0"/>
              <a:t>需要的元件</a:t>
            </a:r>
            <a:endParaRPr lang="en-US" altLang="zh-CN" b="0" dirty="0"/>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160" y="742950"/>
            <a:ext cx="8324215" cy="42811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380416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smtClean="0"/>
              <a:t>发送</a:t>
            </a:r>
            <a:r>
              <a:rPr lang="en-US" altLang="zh-CN" dirty="0" smtClean="0"/>
              <a:t>HTTP</a:t>
            </a:r>
            <a:r>
              <a:rPr lang="zh-CN" altLang="en-US" dirty="0"/>
              <a:t>请求</a:t>
            </a:r>
            <a:r>
              <a:rPr kumimoji="1" lang="en-US" altLang="zh-CN" dirty="0" smtClean="0">
                <a:solidFill>
                  <a:schemeClr val="tx1"/>
                </a:solidFill>
              </a:rPr>
              <a:t>-</a:t>
            </a:r>
            <a:r>
              <a:rPr lang="zh-CN" altLang="en-US" b="0" dirty="0"/>
              <a:t>需要的元件</a:t>
            </a:r>
            <a:endParaRPr lang="en-US" altLang="zh-CN" b="0" dirty="0"/>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659" y="742950"/>
            <a:ext cx="8702211" cy="42502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19636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en-US" altLang="zh-CN" dirty="0"/>
              <a:t>HTTP</a:t>
            </a:r>
            <a:r>
              <a:rPr lang="zh-CN" altLang="en-US" dirty="0"/>
              <a:t>信息头管理器</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r>
              <a:rPr lang="zh-CN" altLang="en-US" sz="1800" dirty="0"/>
              <a:t>发送</a:t>
            </a:r>
            <a:r>
              <a:rPr lang="en-US" altLang="zh-CN" sz="1800" dirty="0"/>
              <a:t>http</a:t>
            </a:r>
            <a:r>
              <a:rPr lang="zh-CN" altLang="en-US" sz="1800" dirty="0"/>
              <a:t>请求需要加入信息头时用此元件，如线程组中的所有请求均需要信息头，则</a:t>
            </a:r>
            <a:r>
              <a:rPr lang="zh-CN" altLang="en-US" sz="1800" dirty="0" smtClean="0"/>
              <a:t>可将</a:t>
            </a:r>
            <a:r>
              <a:rPr lang="zh-CN" altLang="en-US" sz="1800" dirty="0"/>
              <a:t>此</a:t>
            </a:r>
            <a:r>
              <a:rPr lang="zh-CN" altLang="en-US" sz="1800" dirty="0" smtClean="0"/>
              <a:t>管理器升级</a:t>
            </a:r>
            <a:r>
              <a:rPr lang="zh-CN" altLang="en-US" sz="1800" dirty="0"/>
              <a:t>为整个线程组共享或者整个测试计划共享</a:t>
            </a:r>
            <a:r>
              <a:rPr lang="zh-CN" altLang="en-US" sz="1800" dirty="0" smtClean="0"/>
              <a:t>。</a:t>
            </a:r>
            <a:endParaRPr lang="en-US" altLang="zh-CN" sz="1800" dirty="0" smtClean="0"/>
          </a:p>
          <a:p>
            <a:endParaRPr lang="en-US" altLang="zh-CN" sz="1800" dirty="0"/>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6576" y="1284270"/>
            <a:ext cx="8056458" cy="3729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876539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en-US" altLang="zh-CN" dirty="0"/>
              <a:t>HTTP</a:t>
            </a:r>
            <a:r>
              <a:rPr lang="zh-CN" altLang="en-US" dirty="0"/>
              <a:t>信息头管理器</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a:p>
        </p:txBody>
      </p:sp>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19" y="742951"/>
            <a:ext cx="8804953" cy="42400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597063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响应断言</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r>
              <a:rPr lang="zh-CN" altLang="en-US" sz="1800" dirty="0"/>
              <a:t>发送请求后，需要通过比对响应</a:t>
            </a:r>
            <a:r>
              <a:rPr lang="zh-CN" altLang="en-US" sz="1800" dirty="0" smtClean="0"/>
              <a:t>结果来判断测试结果是否</a:t>
            </a:r>
            <a:r>
              <a:rPr lang="en-US" altLang="zh-CN" sz="1800" dirty="0"/>
              <a:t>ok</a:t>
            </a:r>
            <a:r>
              <a:rPr lang="zh-CN" altLang="en-US" sz="1800" dirty="0"/>
              <a:t>，通过人为判断是可行的，但是当请求数量较大时，人为判断效率低下，添加“响应断言” 能够提高效率（判断基准有多个时，可以添加多个断言）。</a:t>
            </a:r>
            <a:endParaRPr lang="en-US" altLang="zh-CN" sz="1800" dirty="0"/>
          </a:p>
        </p:txBody>
      </p:sp>
    </p:spTree>
    <p:extLst>
      <p:ext uri="{BB962C8B-B14F-4D97-AF65-F5344CB8AC3E}">
        <p14:creationId xmlns:p14="http://schemas.microsoft.com/office/powerpoint/2010/main" val="13239247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响应断言</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030" y="742950"/>
            <a:ext cx="8383713" cy="4300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875371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响应断言</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757" y="742951"/>
            <a:ext cx="8681663" cy="42091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59103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err="1" smtClean="0"/>
              <a:t>Jmeter</a:t>
            </a:r>
            <a:r>
              <a:rPr lang="zh-CN" altLang="en-US" dirty="0"/>
              <a:t>简介</a:t>
            </a:r>
          </a:p>
        </p:txBody>
      </p:sp>
      <p:sp>
        <p:nvSpPr>
          <p:cNvPr id="13" name="文本框 2"/>
          <p:cNvSpPr txBox="1"/>
          <p:nvPr/>
        </p:nvSpPr>
        <p:spPr>
          <a:xfrm>
            <a:off x="831216" y="981359"/>
            <a:ext cx="7774165" cy="1754326"/>
          </a:xfrm>
          <a:prstGeom prst="rect">
            <a:avLst/>
          </a:prstGeom>
          <a:noFill/>
        </p:spPr>
        <p:txBody>
          <a:bodyPr wrap="square" rtlCol="0">
            <a:spAutoFit/>
          </a:bodyPr>
          <a:lstStyle/>
          <a:p>
            <a:r>
              <a:rPr lang="en-US" altLang="zh-CN" dirty="0" smtClean="0"/>
              <a:t>        Apache </a:t>
            </a:r>
            <a:r>
              <a:rPr lang="en-US" altLang="zh-CN" dirty="0" err="1"/>
              <a:t>JMeter</a:t>
            </a:r>
            <a:r>
              <a:rPr lang="zh-CN" altLang="en-US" dirty="0"/>
              <a:t>是</a:t>
            </a:r>
            <a:r>
              <a:rPr lang="en-US" altLang="zh-CN" dirty="0"/>
              <a:t>Apache</a:t>
            </a:r>
            <a:r>
              <a:rPr lang="zh-CN" altLang="en-US" dirty="0"/>
              <a:t>组织开发的基于</a:t>
            </a:r>
            <a:r>
              <a:rPr lang="en-US" altLang="zh-CN" dirty="0"/>
              <a:t>Java</a:t>
            </a:r>
            <a:r>
              <a:rPr lang="zh-CN" altLang="en-US" dirty="0"/>
              <a:t>的压力测试工具</a:t>
            </a:r>
            <a:r>
              <a:rPr lang="zh-CN" altLang="en-US" dirty="0" smtClean="0"/>
              <a:t>。</a:t>
            </a:r>
            <a:endParaRPr lang="en-US" altLang="zh-CN" dirty="0" smtClean="0"/>
          </a:p>
          <a:p>
            <a:r>
              <a:rPr lang="zh-CN" altLang="en-US" dirty="0" smtClean="0"/>
              <a:t>用于</a:t>
            </a:r>
            <a:r>
              <a:rPr lang="zh-CN" altLang="en-US" dirty="0"/>
              <a:t>对软件</a:t>
            </a:r>
            <a:r>
              <a:rPr lang="zh-CN" altLang="en-US" dirty="0" smtClean="0"/>
              <a:t>做</a:t>
            </a:r>
            <a:r>
              <a:rPr lang="zh-CN" altLang="en-US" dirty="0"/>
              <a:t>性能</a:t>
            </a:r>
            <a:r>
              <a:rPr lang="zh-CN" altLang="en-US" dirty="0" smtClean="0"/>
              <a:t>测试，另外</a:t>
            </a:r>
            <a:r>
              <a:rPr lang="zh-CN" altLang="en-US" dirty="0"/>
              <a:t>，</a:t>
            </a:r>
            <a:r>
              <a:rPr lang="en-US" altLang="zh-CN" dirty="0" err="1"/>
              <a:t>JMeter</a:t>
            </a:r>
            <a:r>
              <a:rPr lang="zh-CN" altLang="en-US" dirty="0"/>
              <a:t>能够对应用程序做功能</a:t>
            </a:r>
            <a:r>
              <a:rPr lang="en-US" altLang="zh-CN" dirty="0"/>
              <a:t>/</a:t>
            </a:r>
            <a:r>
              <a:rPr lang="zh-CN" altLang="en-US" u="sng" dirty="0" smtClean="0">
                <a:hlinkClick r:id="rId3"/>
              </a:rPr>
              <a:t>回归测试</a:t>
            </a:r>
            <a:r>
              <a:rPr lang="zh-CN" altLang="en-US" u="sng" dirty="0" smtClean="0"/>
              <a:t>。</a:t>
            </a:r>
            <a:r>
              <a:rPr lang="en-US" altLang="zh-CN" dirty="0" err="1"/>
              <a:t>jmeter</a:t>
            </a:r>
            <a:r>
              <a:rPr lang="zh-CN" altLang="en-US" dirty="0"/>
              <a:t>设计之初只是一</a:t>
            </a:r>
            <a:r>
              <a:rPr lang="zh-CN" altLang="en-US" dirty="0" smtClean="0"/>
              <a:t>个简单</a:t>
            </a:r>
            <a:r>
              <a:rPr lang="zh-CN" altLang="en-US" dirty="0"/>
              <a:t>的</a:t>
            </a:r>
            <a:r>
              <a:rPr lang="en-US" altLang="zh-CN" dirty="0"/>
              <a:t>web</a:t>
            </a:r>
            <a:r>
              <a:rPr lang="zh-CN" altLang="en-US" dirty="0"/>
              <a:t>性能测试工具，但经过不段的更新扩展，现在可以完成数据库</a:t>
            </a:r>
            <a:r>
              <a:rPr lang="zh-CN" altLang="en-US" dirty="0" smtClean="0"/>
              <a:t>、</a:t>
            </a:r>
            <a:r>
              <a:rPr lang="en-US" altLang="zh-CN" dirty="0" smtClean="0"/>
              <a:t>FTP</a:t>
            </a:r>
            <a:r>
              <a:rPr lang="zh-CN" altLang="en-US" dirty="0"/>
              <a:t>、</a:t>
            </a:r>
            <a:r>
              <a:rPr lang="en-US" altLang="zh-CN" dirty="0"/>
              <a:t>LDAP</a:t>
            </a:r>
            <a:r>
              <a:rPr lang="zh-CN" altLang="en-US" dirty="0"/>
              <a:t>、</a:t>
            </a:r>
            <a:r>
              <a:rPr lang="en-US" altLang="zh-CN" dirty="0" err="1"/>
              <a:t>WebService</a:t>
            </a:r>
            <a:r>
              <a:rPr lang="zh-CN" altLang="en-US" dirty="0"/>
              <a:t>等方面的</a:t>
            </a:r>
            <a:r>
              <a:rPr lang="zh-CN" altLang="en-US" dirty="0" smtClean="0"/>
              <a:t>测试。</a:t>
            </a:r>
            <a:endParaRPr lang="en-US" altLang="zh-CN" dirty="0" smtClean="0"/>
          </a:p>
          <a:p>
            <a:r>
              <a:rPr lang="zh-CN" altLang="en-US" dirty="0" smtClean="0"/>
              <a:t>       开</a:t>
            </a:r>
            <a:r>
              <a:rPr lang="zh-CN" altLang="en-US" dirty="0"/>
              <a:t>源，他是一款开源的免费软件，使用它你不需要支付任何</a:t>
            </a:r>
            <a:r>
              <a:rPr lang="zh-CN" altLang="en-US" dirty="0" smtClean="0"/>
              <a:t>费用。</a:t>
            </a:r>
            <a:endParaRPr lang="en-US" altLang="zh-CN" dirty="0" smtClean="0"/>
          </a:p>
          <a:p>
            <a:r>
              <a:rPr lang="en-US" altLang="zh-CN" dirty="0"/>
              <a:t> </a:t>
            </a:r>
            <a:r>
              <a:rPr lang="en-US" altLang="zh-CN" dirty="0" smtClean="0"/>
              <a:t>      </a:t>
            </a:r>
            <a:r>
              <a:rPr lang="zh-CN" altLang="en-US" dirty="0" smtClean="0"/>
              <a:t>学习途径：官网，要求较强的英语翻译能力。</a:t>
            </a:r>
            <a:endParaRPr lang="zh-CN" altLang="en-US" dirty="0"/>
          </a:p>
        </p:txBody>
      </p:sp>
    </p:spTree>
    <p:extLst>
      <p:ext uri="{BB962C8B-B14F-4D97-AF65-F5344CB8AC3E}">
        <p14:creationId xmlns:p14="http://schemas.microsoft.com/office/powerpoint/2010/main" val="28908968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smtClean="0"/>
              <a:t>添加</a:t>
            </a:r>
            <a:r>
              <a:rPr lang="en-US" altLang="zh-CN" dirty="0" smtClean="0"/>
              <a:t>-</a:t>
            </a:r>
            <a:r>
              <a:rPr lang="zh-CN" altLang="en-US" b="0" dirty="0"/>
              <a:t>察看结果树 </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endParaRPr lang="en-US" altLang="zh-CN" sz="1800" dirty="0"/>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483" y="750388"/>
            <a:ext cx="8733034" cy="40990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324644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smtClean="0"/>
              <a:t>添加</a:t>
            </a:r>
            <a:r>
              <a:rPr lang="en-US" altLang="zh-CN" dirty="0" smtClean="0"/>
              <a:t>-</a:t>
            </a:r>
            <a:r>
              <a:rPr lang="zh-CN" altLang="en-US" b="0" dirty="0"/>
              <a:t>其他元件</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r>
              <a:rPr lang="zh-CN" altLang="en-US" sz="1800" b="1" dirty="0" smtClean="0"/>
              <a:t>正则表达式</a:t>
            </a:r>
            <a:r>
              <a:rPr lang="zh-CN" altLang="en-US" sz="1800" b="1" dirty="0"/>
              <a:t>提取器 </a:t>
            </a:r>
            <a:r>
              <a:rPr lang="zh-CN" altLang="en-US" sz="1800" dirty="0"/>
              <a:t/>
            </a:r>
            <a:br>
              <a:rPr lang="zh-CN" altLang="en-US" sz="1800" dirty="0"/>
            </a:br>
            <a:r>
              <a:rPr lang="zh-CN" altLang="en-US" sz="1800" dirty="0"/>
              <a:t>可将某次响应返回数据中某些信息提取出来，用于后续操作。 </a:t>
            </a:r>
            <a:endParaRPr lang="en-US" altLang="zh-CN" sz="1800" dirty="0" smtClean="0"/>
          </a:p>
          <a:p>
            <a:pPr marL="285750" indent="-285750">
              <a:buFont typeface="Wingdings" panose="05000000000000000000" pitchFamily="2" charset="2"/>
              <a:buChar char="Ø"/>
            </a:pPr>
            <a:endParaRPr lang="en-US" altLang="zh-CN" sz="1800" dirty="0" smtClean="0"/>
          </a:p>
          <a:p>
            <a:pPr marL="285750" indent="-285750">
              <a:buFont typeface="Wingdings" panose="05000000000000000000" pitchFamily="2" charset="2"/>
              <a:buChar char="Ø"/>
            </a:pPr>
            <a:r>
              <a:rPr lang="en-US" altLang="zh-CN" sz="1800" b="1" dirty="0" smtClean="0"/>
              <a:t>Debug </a:t>
            </a:r>
            <a:r>
              <a:rPr lang="en-US" altLang="zh-CN" sz="1800" b="1" dirty="0"/>
              <a:t>Sampler </a:t>
            </a:r>
            <a:r>
              <a:rPr lang="zh-CN" altLang="en-US" sz="1800" dirty="0"/>
              <a:t/>
            </a:r>
            <a:br>
              <a:rPr lang="zh-CN" altLang="en-US" sz="1800" dirty="0"/>
            </a:br>
            <a:r>
              <a:rPr lang="zh-CN" altLang="en-US" sz="1800" dirty="0"/>
              <a:t>用于</a:t>
            </a:r>
            <a:r>
              <a:rPr lang="zh-CN" altLang="en-US" sz="1800" dirty="0" smtClean="0"/>
              <a:t>调试脚本时，显示参数值</a:t>
            </a:r>
            <a:endParaRPr lang="en-US" altLang="zh-CN" sz="1800" dirty="0" smtClean="0"/>
          </a:p>
          <a:p>
            <a:pPr marL="285750" indent="-285750">
              <a:buFont typeface="Wingdings" panose="05000000000000000000" pitchFamily="2" charset="2"/>
              <a:buChar char="Ø"/>
            </a:pPr>
            <a:endParaRPr lang="en-US" altLang="zh-CN" sz="1800" dirty="0" smtClean="0"/>
          </a:p>
          <a:p>
            <a:pPr marL="285750" indent="-285750">
              <a:buFont typeface="Wingdings" panose="05000000000000000000" pitchFamily="2" charset="2"/>
              <a:buChar char="Ø"/>
            </a:pPr>
            <a:r>
              <a:rPr lang="en-US" altLang="zh-CN" sz="1800" b="1" dirty="0" smtClean="0"/>
              <a:t>CSV </a:t>
            </a:r>
            <a:r>
              <a:rPr lang="en-US" altLang="zh-CN" sz="1800" b="1" dirty="0"/>
              <a:t>Data Set </a:t>
            </a:r>
            <a:r>
              <a:rPr lang="en-US" altLang="zh-CN" sz="1800" b="1" dirty="0" err="1"/>
              <a:t>Config</a:t>
            </a:r>
            <a:r>
              <a:rPr lang="en-US" altLang="zh-CN" sz="1800" b="1" dirty="0"/>
              <a:t> </a:t>
            </a:r>
            <a:r>
              <a:rPr lang="zh-CN" altLang="en-US" sz="1800" dirty="0"/>
              <a:t/>
            </a:r>
            <a:br>
              <a:rPr lang="zh-CN" altLang="en-US" sz="1800" dirty="0"/>
            </a:br>
            <a:r>
              <a:rPr lang="zh-CN" altLang="en-US" sz="1800" dirty="0"/>
              <a:t>通过文件进行参数化的一个元件。</a:t>
            </a:r>
            <a:endParaRPr lang="en-US" altLang="zh-CN" sz="1800" dirty="0"/>
          </a:p>
        </p:txBody>
      </p:sp>
    </p:spTree>
    <p:extLst>
      <p:ext uri="{BB962C8B-B14F-4D97-AF65-F5344CB8AC3E}">
        <p14:creationId xmlns:p14="http://schemas.microsoft.com/office/powerpoint/2010/main" val="38555173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smtClean="0"/>
              <a:t>添加</a:t>
            </a:r>
            <a:r>
              <a:rPr lang="en-US" altLang="zh-CN" dirty="0" smtClean="0"/>
              <a:t>-</a:t>
            </a:r>
            <a:r>
              <a:rPr lang="zh-CN" altLang="en-US" b="0" dirty="0"/>
              <a:t>其他元件</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r>
              <a:rPr lang="zh-CN" altLang="en-US" sz="1800" b="1" dirty="0" smtClean="0"/>
              <a:t>正则表达式</a:t>
            </a:r>
            <a:r>
              <a:rPr lang="zh-CN" altLang="en-US" sz="1800" b="1" dirty="0"/>
              <a:t>提取器 </a:t>
            </a:r>
            <a:r>
              <a:rPr lang="zh-CN" altLang="en-US" sz="1800" dirty="0"/>
              <a:t/>
            </a:r>
            <a:br>
              <a:rPr lang="zh-CN" altLang="en-US" sz="1800" dirty="0"/>
            </a:br>
            <a:r>
              <a:rPr lang="zh-CN" altLang="en-US" sz="1800" dirty="0"/>
              <a:t>可将某次响应返回数据中某些信息提取出来，用于后续操作。 </a:t>
            </a:r>
            <a:endParaRPr lang="en-US" altLang="zh-CN" sz="1800" dirty="0" smtClean="0"/>
          </a:p>
        </p:txBody>
      </p:sp>
      <p:sp>
        <p:nvSpPr>
          <p:cNvPr id="4" name="TextBox 3"/>
          <p:cNvSpPr txBox="1"/>
          <p:nvPr/>
        </p:nvSpPr>
        <p:spPr>
          <a:xfrm>
            <a:off x="996591" y="1438382"/>
            <a:ext cx="7551507" cy="2585323"/>
          </a:xfrm>
          <a:prstGeom prst="rect">
            <a:avLst/>
          </a:prstGeom>
          <a:noFill/>
        </p:spPr>
        <p:txBody>
          <a:bodyPr wrap="square" rtlCol="0">
            <a:spAutoFit/>
          </a:bodyPr>
          <a:lstStyle/>
          <a:p>
            <a:r>
              <a:rPr lang="zh-CN" altLang="en-US" dirty="0"/>
              <a:t>假设想要从</a:t>
            </a:r>
            <a:r>
              <a:rPr lang="en-US" altLang="zh-CN" dirty="0"/>
              <a:t>web</a:t>
            </a:r>
            <a:r>
              <a:rPr lang="zh-CN" altLang="en-US" dirty="0"/>
              <a:t>页面的以下部分进行匹配</a:t>
            </a:r>
            <a:r>
              <a:rPr lang="en-US" altLang="zh-CN" dirty="0"/>
              <a:t>: </a:t>
            </a:r>
            <a:r>
              <a:rPr lang="zh-CN" altLang="en-US" dirty="0"/>
              <a:t/>
            </a:r>
            <a:br>
              <a:rPr lang="zh-CN" altLang="en-US" dirty="0"/>
            </a:br>
            <a:r>
              <a:rPr lang="en-US" altLang="zh-CN" dirty="0"/>
              <a:t>name=”file” value=”readme.txt”&gt; </a:t>
            </a:r>
            <a:r>
              <a:rPr lang="zh-CN" altLang="en-US" dirty="0" smtClean="0"/>
              <a:t>从中</a:t>
            </a:r>
            <a:r>
              <a:rPr lang="zh-CN" altLang="en-US" dirty="0"/>
              <a:t>提取”</a:t>
            </a:r>
            <a:r>
              <a:rPr lang="en-US" altLang="zh-CN" dirty="0"/>
              <a:t>readme.txt” </a:t>
            </a:r>
            <a:br>
              <a:rPr lang="en-US" altLang="zh-CN" dirty="0"/>
            </a:br>
            <a:r>
              <a:rPr lang="zh-CN" altLang="en-US" dirty="0"/>
              <a:t>一个适当的表达式是： </a:t>
            </a:r>
            <a:r>
              <a:rPr lang="en-US" altLang="zh-CN" dirty="0" smtClean="0"/>
              <a:t>name</a:t>
            </a:r>
            <a:r>
              <a:rPr lang="en-US" altLang="zh-CN" dirty="0"/>
              <a:t>=”</a:t>
            </a:r>
            <a:r>
              <a:rPr lang="en-US" altLang="zh-CN" dirty="0" smtClean="0"/>
              <a:t>file” value=”(.+?)”&gt;</a:t>
            </a:r>
          </a:p>
          <a:p>
            <a:endParaRPr lang="en-US" altLang="zh-CN" dirty="0"/>
          </a:p>
          <a:p>
            <a:r>
              <a:rPr lang="zh-CN" altLang="en-US" dirty="0"/>
              <a:t>上面特殊的字符是： </a:t>
            </a:r>
            <a:br>
              <a:rPr lang="zh-CN" altLang="en-US" dirty="0"/>
            </a:br>
            <a:r>
              <a:rPr lang="zh-CN" altLang="en-US" dirty="0"/>
              <a:t>（和）：闭合的括号将匹配的部分当成一个整体返回 </a:t>
            </a:r>
            <a:br>
              <a:rPr lang="zh-CN" altLang="en-US" dirty="0"/>
            </a:br>
            <a:r>
              <a:rPr lang="en-US" altLang="zh-CN" dirty="0"/>
              <a:t>. :</a:t>
            </a:r>
            <a:r>
              <a:rPr lang="zh-CN" altLang="en-US" dirty="0"/>
              <a:t>匹配任何字符 </a:t>
            </a:r>
            <a:br>
              <a:rPr lang="zh-CN" altLang="en-US" dirty="0"/>
            </a:br>
            <a:r>
              <a:rPr lang="en-US" altLang="zh-CN" dirty="0"/>
              <a:t>+ :</a:t>
            </a:r>
            <a:r>
              <a:rPr lang="zh-CN" altLang="en-US" dirty="0"/>
              <a:t>匹配一次或者多次（至少一次） </a:t>
            </a:r>
            <a:br>
              <a:rPr lang="zh-CN" altLang="en-US" dirty="0"/>
            </a:br>
            <a:r>
              <a:rPr lang="zh-CN" altLang="en-US" dirty="0"/>
              <a:t>？ </a:t>
            </a:r>
            <a:r>
              <a:rPr lang="en-US" altLang="zh-CN" dirty="0"/>
              <a:t>:</a:t>
            </a:r>
            <a:r>
              <a:rPr lang="zh-CN" altLang="en-US" dirty="0"/>
              <a:t>非贪婪的，匹配到一个就终止匹配（即匹配</a:t>
            </a:r>
            <a:r>
              <a:rPr lang="en-US" altLang="zh-CN" dirty="0"/>
              <a:t>0</a:t>
            </a:r>
            <a:r>
              <a:rPr lang="zh-CN" altLang="en-US" dirty="0"/>
              <a:t>次或者</a:t>
            </a:r>
            <a:r>
              <a:rPr lang="en-US" altLang="zh-CN" dirty="0"/>
              <a:t>1</a:t>
            </a:r>
            <a:r>
              <a:rPr lang="zh-CN" altLang="en-US" dirty="0"/>
              <a:t>次</a:t>
            </a:r>
            <a:endParaRPr lang="en-US" altLang="zh-CN" dirty="0" smtClean="0"/>
          </a:p>
        </p:txBody>
      </p:sp>
    </p:spTree>
    <p:extLst>
      <p:ext uri="{BB962C8B-B14F-4D97-AF65-F5344CB8AC3E}">
        <p14:creationId xmlns:p14="http://schemas.microsoft.com/office/powerpoint/2010/main" val="9617936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smtClean="0"/>
              <a:t>添加</a:t>
            </a:r>
            <a:r>
              <a:rPr lang="en-US" altLang="zh-CN" dirty="0" smtClean="0"/>
              <a:t>-</a:t>
            </a:r>
            <a:r>
              <a:rPr lang="zh-CN" altLang="en-US" b="0" dirty="0"/>
              <a:t>其他元件</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r>
              <a:rPr lang="en-US" altLang="zh-CN" sz="1800" b="1" dirty="0"/>
              <a:t>Debug Sampler </a:t>
            </a:r>
            <a:r>
              <a:rPr lang="zh-CN" altLang="en-US" sz="1800" dirty="0"/>
              <a:t/>
            </a:r>
            <a:br>
              <a:rPr lang="zh-CN" altLang="en-US" sz="1800" dirty="0"/>
            </a:br>
            <a:r>
              <a:rPr lang="zh-CN" altLang="en-US" sz="1800" dirty="0"/>
              <a:t>用于调试脚本时，显示参数</a:t>
            </a:r>
            <a:r>
              <a:rPr lang="zh-CN" altLang="en-US" sz="1800" dirty="0" smtClean="0"/>
              <a:t>值</a:t>
            </a:r>
            <a:endParaRPr lang="en-US" altLang="zh-CN" sz="1800" dirty="0" smtClean="0"/>
          </a:p>
          <a:p>
            <a:pPr marL="285750" indent="-285750">
              <a:buFont typeface="Wingdings" panose="05000000000000000000" pitchFamily="2" charset="2"/>
              <a:buChar char="Ø"/>
            </a:pPr>
            <a:endParaRPr lang="en-US" altLang="zh-CN" sz="18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851" y="1374552"/>
            <a:ext cx="6303838" cy="35108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426975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smtClean="0"/>
              <a:t>调式结果查看</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19" y="742950"/>
            <a:ext cx="8989887" cy="4311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495473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31157" y="348434"/>
            <a:ext cx="5813692" cy="487363"/>
          </a:xfrm>
        </p:spPr>
        <p:txBody>
          <a:bodyPr/>
          <a:lstStyle/>
          <a:p>
            <a:r>
              <a:rPr lang="zh-CN" altLang="en-US" dirty="0"/>
              <a:t>压力</a:t>
            </a:r>
            <a:r>
              <a:rPr lang="zh-CN" altLang="en-US" dirty="0" smtClean="0"/>
              <a:t>测试设置</a:t>
            </a:r>
            <a:r>
              <a:rPr lang="en-US" altLang="zh-CN" dirty="0" smtClean="0"/>
              <a:t>-</a:t>
            </a:r>
            <a:r>
              <a:rPr lang="zh-CN" altLang="en-US" dirty="0" smtClean="0"/>
              <a:t>线程组</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402" y="742951"/>
            <a:ext cx="8794679" cy="42194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435389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聚合报告</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1945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 y="742950"/>
            <a:ext cx="8630292" cy="3009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907240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聚合</a:t>
            </a:r>
            <a:r>
              <a:rPr lang="zh-CN" altLang="en-US" dirty="0" smtClean="0"/>
              <a:t>报告</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204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35797"/>
            <a:ext cx="9072081" cy="41368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23223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聚合</a:t>
            </a:r>
            <a:r>
              <a:rPr lang="zh-CN" altLang="en-US" dirty="0" smtClean="0"/>
              <a:t>报告</a:t>
            </a:r>
            <a:r>
              <a:rPr lang="en-US" altLang="zh-CN" dirty="0" smtClean="0"/>
              <a:t>—</a:t>
            </a:r>
            <a:r>
              <a:rPr lang="en-US" altLang="zh-CN" dirty="0" err="1"/>
              <a:t>jtl</a:t>
            </a:r>
            <a:r>
              <a:rPr lang="zh-CN" altLang="en-US" dirty="0" smtClean="0"/>
              <a:t>文件生成</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 y="742949"/>
            <a:ext cx="9373936" cy="28324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436148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聚合</a:t>
            </a:r>
            <a:r>
              <a:rPr lang="zh-CN" altLang="en-US" dirty="0" smtClean="0"/>
              <a:t>报告</a:t>
            </a:r>
            <a:r>
              <a:rPr lang="en-US" altLang="zh-CN" dirty="0"/>
              <a:t>-html</a:t>
            </a:r>
            <a:r>
              <a:rPr lang="zh-CN" altLang="en-US" dirty="0"/>
              <a:t>文件</a:t>
            </a:r>
            <a:r>
              <a:rPr lang="zh-CN" altLang="en-US" dirty="0" smtClean="0"/>
              <a:t>生成</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r>
              <a:rPr lang="zh-CN" altLang="en-US" sz="1800" dirty="0"/>
              <a:t>环境要求</a:t>
            </a:r>
          </a:p>
          <a:p>
            <a:r>
              <a:rPr lang="en-US" altLang="zh-CN" sz="1800" dirty="0"/>
              <a:t>1</a:t>
            </a:r>
            <a:r>
              <a:rPr lang="zh-CN" altLang="en-US" sz="1800" dirty="0"/>
              <a:t>：</a:t>
            </a:r>
            <a:r>
              <a:rPr lang="en-US" altLang="zh-CN" sz="1800" dirty="0"/>
              <a:t>jmeter3.0</a:t>
            </a:r>
            <a:r>
              <a:rPr lang="zh-CN" altLang="en-US" sz="1800" dirty="0"/>
              <a:t>版本之后开始支持动态生成测试报表</a:t>
            </a:r>
          </a:p>
          <a:p>
            <a:r>
              <a:rPr lang="en-US" altLang="zh-CN" sz="1800" dirty="0"/>
              <a:t>2</a:t>
            </a:r>
            <a:r>
              <a:rPr lang="zh-CN" altLang="en-US" sz="1800" dirty="0"/>
              <a:t>：</a:t>
            </a:r>
            <a:r>
              <a:rPr lang="en-US" altLang="zh-CN" sz="1800" dirty="0" err="1"/>
              <a:t>jdk</a:t>
            </a:r>
            <a:r>
              <a:rPr lang="zh-CN" altLang="en-US" sz="1800" dirty="0"/>
              <a:t>版本</a:t>
            </a:r>
            <a:r>
              <a:rPr lang="en-US" altLang="zh-CN" sz="1800" dirty="0"/>
              <a:t>1.7</a:t>
            </a:r>
            <a:r>
              <a:rPr lang="zh-CN" altLang="en-US" sz="1800" dirty="0"/>
              <a:t>以上</a:t>
            </a:r>
          </a:p>
          <a:p>
            <a:r>
              <a:rPr lang="en-US" altLang="zh-CN" sz="1800" dirty="0"/>
              <a:t>3</a:t>
            </a:r>
            <a:r>
              <a:rPr lang="zh-CN" altLang="en-US" sz="1800" dirty="0"/>
              <a:t>：需要</a:t>
            </a:r>
            <a:r>
              <a:rPr lang="en-US" altLang="zh-CN" sz="1800" dirty="0" err="1"/>
              <a:t>jmx</a:t>
            </a:r>
            <a:r>
              <a:rPr lang="zh-CN" altLang="en-US" sz="1800" dirty="0"/>
              <a:t>脚本</a:t>
            </a:r>
            <a:r>
              <a:rPr lang="zh-CN" altLang="en-US" sz="1800" dirty="0" smtClean="0"/>
              <a:t>文件</a:t>
            </a:r>
            <a:endParaRPr lang="en-US" altLang="zh-CN" sz="1800" dirty="0" smtClean="0"/>
          </a:p>
          <a:p>
            <a:r>
              <a:rPr lang="zh-CN" altLang="en-US" sz="1800" dirty="0" smtClean="0"/>
              <a:t>基本</a:t>
            </a:r>
            <a:r>
              <a:rPr lang="zh-CN" altLang="en-US" sz="1800" dirty="0"/>
              <a:t>操作</a:t>
            </a:r>
          </a:p>
          <a:p>
            <a:r>
              <a:rPr lang="en-US" altLang="zh-CN" sz="1800" dirty="0"/>
              <a:t>1</a:t>
            </a:r>
            <a:r>
              <a:rPr lang="zh-CN" altLang="en-US" sz="1800" dirty="0"/>
              <a:t>：在你的脚本文件路径下，执行</a:t>
            </a:r>
            <a:r>
              <a:rPr lang="en-US" altLang="zh-CN" sz="1800" dirty="0" err="1"/>
              <a:t>cmd</a:t>
            </a:r>
            <a:r>
              <a:rPr lang="zh-CN" altLang="en-US" sz="1800" dirty="0"/>
              <a:t>命令</a:t>
            </a:r>
            <a:r>
              <a:rPr lang="zh-CN" altLang="en-US" sz="1800" dirty="0" smtClean="0"/>
              <a:t>：</a:t>
            </a:r>
            <a:r>
              <a:rPr lang="pt-BR" altLang="zh-CN" sz="1800" dirty="0"/>
              <a:t>jmeter -n -t D:\quJian.jmx -l result.jtl -e -o D:\</a:t>
            </a:r>
            <a:r>
              <a:rPr lang="pt-BR" altLang="zh-CN" sz="1800" dirty="0" smtClean="0"/>
              <a:t>HttpReport</a:t>
            </a:r>
          </a:p>
          <a:p>
            <a:r>
              <a:rPr lang="zh-CN" altLang="en-US" sz="1800" dirty="0" smtClean="0"/>
              <a:t>参数</a:t>
            </a:r>
            <a:r>
              <a:rPr lang="zh-CN" altLang="en-US" sz="1800" dirty="0"/>
              <a:t>说明</a:t>
            </a:r>
            <a:r>
              <a:rPr lang="en-US" altLang="zh-CN" sz="1800" dirty="0"/>
              <a:t>:</a:t>
            </a:r>
          </a:p>
          <a:p>
            <a:r>
              <a:rPr lang="en-US" altLang="zh-CN" sz="1800" dirty="0"/>
              <a:t>● -n: </a:t>
            </a:r>
            <a:r>
              <a:rPr lang="zh-CN" altLang="en-US" sz="1800" dirty="0"/>
              <a:t>非</a:t>
            </a:r>
            <a:r>
              <a:rPr lang="en-US" altLang="zh-CN" sz="1800" dirty="0"/>
              <a:t>GUI</a:t>
            </a:r>
            <a:r>
              <a:rPr lang="zh-CN" altLang="en-US" sz="1800" dirty="0"/>
              <a:t>模式执行</a:t>
            </a:r>
            <a:r>
              <a:rPr lang="en-US" altLang="zh-CN" sz="1800" dirty="0" err="1"/>
              <a:t>JMeter</a:t>
            </a:r>
            <a:endParaRPr lang="en-US" altLang="zh-CN" sz="1800" dirty="0"/>
          </a:p>
          <a:p>
            <a:r>
              <a:rPr lang="en-US" altLang="zh-CN" sz="1800" dirty="0"/>
              <a:t>● -t: </a:t>
            </a:r>
            <a:r>
              <a:rPr lang="zh-CN" altLang="en-US" sz="1800" dirty="0"/>
              <a:t>执行测试文件所在的</a:t>
            </a:r>
            <a:r>
              <a:rPr lang="zh-CN" altLang="en-US" sz="1800" dirty="0" smtClean="0"/>
              <a:t>位置</a:t>
            </a:r>
            <a:endParaRPr lang="zh-CN" altLang="en-US" sz="1800" dirty="0"/>
          </a:p>
        </p:txBody>
      </p:sp>
    </p:spTree>
    <p:extLst>
      <p:ext uri="{BB962C8B-B14F-4D97-AF65-F5344CB8AC3E}">
        <p14:creationId xmlns:p14="http://schemas.microsoft.com/office/powerpoint/2010/main" val="41294473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err="1" smtClean="0"/>
              <a:t>Jmeter</a:t>
            </a:r>
            <a:r>
              <a:rPr lang="zh-CN" altLang="en-US" dirty="0" smtClean="0"/>
              <a:t>安装</a:t>
            </a:r>
            <a:endParaRPr lang="zh-CN" altLang="en-US" dirty="0"/>
          </a:p>
        </p:txBody>
      </p:sp>
      <p:sp>
        <p:nvSpPr>
          <p:cNvPr id="3" name="文本占位符 2"/>
          <p:cNvSpPr>
            <a:spLocks noGrp="1"/>
          </p:cNvSpPr>
          <p:nvPr>
            <p:ph type="body" sz="quarter" idx="11"/>
          </p:nvPr>
        </p:nvSpPr>
        <p:spPr>
          <a:xfrm>
            <a:off x="932090" y="1481228"/>
            <a:ext cx="5047470" cy="320675"/>
          </a:xfrm>
        </p:spPr>
        <p:txBody>
          <a:bodyPr/>
          <a:lstStyle/>
          <a:p>
            <a:r>
              <a:rPr lang="en-US" altLang="zh-CN" dirty="0" err="1" smtClean="0"/>
              <a:t>Jdk</a:t>
            </a:r>
            <a:r>
              <a:rPr lang="zh-CN" altLang="en-US" dirty="0"/>
              <a:t>安装、环境变量配置</a:t>
            </a:r>
          </a:p>
          <a:p>
            <a:endParaRPr lang="zh-CN" altLang="en-US" dirty="0"/>
          </a:p>
        </p:txBody>
      </p:sp>
      <p:sp>
        <p:nvSpPr>
          <p:cNvPr id="4" name="文本占位符 3"/>
          <p:cNvSpPr>
            <a:spLocks noGrp="1"/>
          </p:cNvSpPr>
          <p:nvPr>
            <p:ph type="body" sz="quarter" idx="12"/>
          </p:nvPr>
        </p:nvSpPr>
        <p:spPr>
          <a:xfrm>
            <a:off x="932090" y="2082119"/>
            <a:ext cx="5807757" cy="320675"/>
          </a:xfrm>
        </p:spPr>
        <p:txBody>
          <a:bodyPr/>
          <a:lstStyle/>
          <a:p>
            <a:r>
              <a:rPr lang="en-US" altLang="zh-CN" dirty="0" err="1" smtClean="0"/>
              <a:t>Jmeter</a:t>
            </a:r>
            <a:r>
              <a:rPr lang="zh-CN" altLang="en-US" dirty="0"/>
              <a:t>安装，环境变量配置</a:t>
            </a:r>
          </a:p>
          <a:p>
            <a:endParaRPr lang="zh-CN" altLang="en-US" dirty="0"/>
          </a:p>
        </p:txBody>
      </p:sp>
    </p:spTree>
    <p:extLst>
      <p:ext uri="{BB962C8B-B14F-4D97-AF65-F5344CB8AC3E}">
        <p14:creationId xmlns:p14="http://schemas.microsoft.com/office/powerpoint/2010/main" val="21059703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聚合报告</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r>
              <a:rPr lang="zh-CN" altLang="en-US" sz="1800" dirty="0" smtClean="0"/>
              <a:t>参数说明</a:t>
            </a:r>
            <a:endParaRPr lang="en-US" altLang="zh-CN" sz="1800" dirty="0" smtClean="0"/>
          </a:p>
          <a:p>
            <a:r>
              <a:rPr lang="zh-CN" altLang="en-US" sz="1800" dirty="0"/>
              <a:t>● </a:t>
            </a:r>
            <a:r>
              <a:rPr lang="en-US" altLang="zh-CN" sz="1800" dirty="0"/>
              <a:t>-l: </a:t>
            </a:r>
            <a:r>
              <a:rPr lang="zh-CN" altLang="en-US" sz="1800" dirty="0"/>
              <a:t>指定生成测试结果的保存文件，</a:t>
            </a:r>
            <a:r>
              <a:rPr lang="en-US" altLang="zh-CN" sz="1800" dirty="0" err="1"/>
              <a:t>jtl</a:t>
            </a:r>
            <a:r>
              <a:rPr lang="zh-CN" altLang="en-US" sz="1800" dirty="0"/>
              <a:t>文件格式</a:t>
            </a:r>
          </a:p>
          <a:p>
            <a:r>
              <a:rPr lang="zh-CN" altLang="en-US" sz="1800" dirty="0"/>
              <a:t>● </a:t>
            </a:r>
            <a:r>
              <a:rPr lang="en-US" altLang="zh-CN" sz="1800" dirty="0"/>
              <a:t>-e: </a:t>
            </a:r>
            <a:r>
              <a:rPr lang="zh-CN" altLang="en-US" sz="1800" dirty="0"/>
              <a:t>测试结束后，生成测试报告</a:t>
            </a:r>
          </a:p>
          <a:p>
            <a:r>
              <a:rPr lang="zh-CN" altLang="en-US" sz="1800" dirty="0"/>
              <a:t>● </a:t>
            </a:r>
            <a:r>
              <a:rPr lang="en-US" altLang="zh-CN" sz="1800" dirty="0"/>
              <a:t>-o: </a:t>
            </a:r>
            <a:r>
              <a:rPr lang="zh-CN" altLang="en-US" sz="1800" dirty="0"/>
              <a:t>指定测试报告的存放位置</a:t>
            </a:r>
            <a:endParaRPr lang="en-US" altLang="zh-CN" sz="1800" dirty="0"/>
          </a:p>
          <a:p>
            <a:endParaRPr lang="en-US" altLang="zh-CN" sz="1800" dirty="0"/>
          </a:p>
        </p:txBody>
      </p:sp>
    </p:spTree>
    <p:extLst>
      <p:ext uri="{BB962C8B-B14F-4D97-AF65-F5344CB8AC3E}">
        <p14:creationId xmlns:p14="http://schemas.microsoft.com/office/powerpoint/2010/main" val="4986899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聚合报告</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52475"/>
            <a:ext cx="9277350" cy="3638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500450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聚合报告</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19" y="742950"/>
            <a:ext cx="7898380" cy="39985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640953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监听器</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215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32677"/>
            <a:ext cx="9030985" cy="43016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996474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监听器</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2253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93" y="742950"/>
            <a:ext cx="9061807" cy="42811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798531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监听器</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235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35797"/>
            <a:ext cx="9072081" cy="42293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9467546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监听器</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245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42951"/>
            <a:ext cx="9072081" cy="44005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269114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348434"/>
            <a:ext cx="9144000" cy="487363"/>
          </a:xfrm>
        </p:spPr>
        <p:txBody>
          <a:bodyPr/>
          <a:lstStyle/>
          <a:p>
            <a:r>
              <a:rPr lang="zh-CN" altLang="en-US" dirty="0"/>
              <a:t>使用非</a:t>
            </a:r>
            <a:r>
              <a:rPr lang="en-US" altLang="zh-CN" dirty="0"/>
              <a:t>GUI</a:t>
            </a:r>
            <a:r>
              <a:rPr lang="zh-CN" altLang="en-US" dirty="0"/>
              <a:t>界面运行压力测试</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2560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42950"/>
            <a:ext cx="9144000" cy="4400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8246179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5892" y="317612"/>
            <a:ext cx="4623371" cy="487363"/>
          </a:xfrm>
        </p:spPr>
        <p:txBody>
          <a:bodyPr/>
          <a:lstStyle/>
          <a:p>
            <a:r>
              <a:rPr lang="en-US" altLang="zh-CN" dirty="0" err="1" smtClean="0"/>
              <a:t>jmeter</a:t>
            </a:r>
            <a:r>
              <a:rPr lang="zh-CN" altLang="en-US" dirty="0" smtClean="0"/>
              <a:t>参数化</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a:lnSpc>
                <a:spcPct val="150000"/>
              </a:lnSpc>
            </a:pPr>
            <a:r>
              <a:rPr lang="zh-CN" altLang="en-US" sz="1800" dirty="0"/>
              <a:t>在</a:t>
            </a:r>
            <a:r>
              <a:rPr lang="en-US" altLang="zh-CN" sz="1800" dirty="0" err="1"/>
              <a:t>jmeter</a:t>
            </a:r>
            <a:r>
              <a:rPr lang="zh-CN" altLang="en-US" sz="1800" dirty="0"/>
              <a:t>中的请求可以参数化，其中参数化的方式有</a:t>
            </a:r>
            <a:r>
              <a:rPr lang="en-US" altLang="zh-CN" sz="1800" dirty="0"/>
              <a:t>4</a:t>
            </a:r>
            <a:r>
              <a:rPr lang="zh-CN" altLang="en-US" sz="1800" dirty="0"/>
              <a:t>种： </a:t>
            </a:r>
            <a:br>
              <a:rPr lang="zh-CN" altLang="en-US" sz="1800" dirty="0"/>
            </a:br>
            <a:r>
              <a:rPr lang="en-US" altLang="zh-CN" sz="1800" dirty="0"/>
              <a:t>1.CSV Data Set </a:t>
            </a:r>
            <a:r>
              <a:rPr lang="en-US" altLang="zh-CN" sz="1800" dirty="0" err="1"/>
              <a:t>Config</a:t>
            </a:r>
            <a:r>
              <a:rPr lang="en-US" altLang="zh-CN" sz="1800" dirty="0"/>
              <a:t> </a:t>
            </a:r>
            <a:r>
              <a:rPr lang="zh-CN" altLang="en-US" sz="1800" dirty="0"/>
              <a:t/>
            </a:r>
            <a:br>
              <a:rPr lang="zh-CN" altLang="en-US" sz="1800" dirty="0"/>
            </a:br>
            <a:r>
              <a:rPr lang="en-US" altLang="zh-CN" sz="1800" dirty="0"/>
              <a:t>2.</a:t>
            </a:r>
            <a:r>
              <a:rPr lang="zh-CN" altLang="en-US" sz="1800" dirty="0"/>
              <a:t>用户自定义变量 </a:t>
            </a:r>
            <a:br>
              <a:rPr lang="zh-CN" altLang="en-US" sz="1800" dirty="0"/>
            </a:br>
            <a:r>
              <a:rPr lang="en-US" altLang="zh-CN" sz="1800" dirty="0"/>
              <a:t>3.</a:t>
            </a:r>
            <a:r>
              <a:rPr lang="zh-CN" altLang="en-US" sz="1800" dirty="0"/>
              <a:t>用</a:t>
            </a:r>
            <a:r>
              <a:rPr lang="en-US" altLang="zh-CN" sz="1800" dirty="0" err="1"/>
              <a:t>jmeter</a:t>
            </a:r>
            <a:r>
              <a:rPr lang="zh-CN" altLang="en-US" sz="1800" dirty="0"/>
              <a:t>中的函数获取参数值</a:t>
            </a:r>
            <a:endParaRPr lang="en-US" altLang="zh-CN" sz="1800" dirty="0"/>
          </a:p>
          <a:p>
            <a:pPr>
              <a:lnSpc>
                <a:spcPct val="150000"/>
              </a:lnSpc>
            </a:pPr>
            <a:r>
              <a:rPr lang="en-US" altLang="zh-CN" sz="1800" dirty="0"/>
              <a:t> </a:t>
            </a:r>
            <a:r>
              <a:rPr lang="en-US" altLang="zh-CN" sz="1800" dirty="0" smtClean="0"/>
              <a:t>4</a:t>
            </a:r>
            <a:r>
              <a:rPr lang="en-US" altLang="zh-CN" sz="1800" dirty="0"/>
              <a:t>.</a:t>
            </a:r>
            <a:r>
              <a:rPr lang="zh-CN" altLang="en-US" sz="1800" dirty="0"/>
              <a:t>数据库 </a:t>
            </a:r>
            <a:endParaRPr lang="zh-CN" altLang="en-US" sz="1800" dirty="0">
              <a:latin typeface="+mn-ea"/>
            </a:endParaRPr>
          </a:p>
          <a:p>
            <a:pPr marL="285750" indent="-285750">
              <a:buFont typeface="Wingdings" panose="05000000000000000000" pitchFamily="2" charset="2"/>
              <a:buChar char="Ø"/>
            </a:pPr>
            <a:endParaRPr lang="en-US" altLang="zh-CN" sz="1800" dirty="0"/>
          </a:p>
        </p:txBody>
      </p:sp>
    </p:spTree>
    <p:extLst>
      <p:ext uri="{BB962C8B-B14F-4D97-AF65-F5344CB8AC3E}">
        <p14:creationId xmlns:p14="http://schemas.microsoft.com/office/powerpoint/2010/main" val="1151193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5892" y="317612"/>
            <a:ext cx="4623371" cy="487363"/>
          </a:xfrm>
        </p:spPr>
        <p:txBody>
          <a:bodyPr/>
          <a:lstStyle/>
          <a:p>
            <a:r>
              <a:rPr lang="en-US" altLang="zh-CN" dirty="0" err="1" smtClean="0"/>
              <a:t>jmeter</a:t>
            </a:r>
            <a:r>
              <a:rPr lang="zh-CN" altLang="en-US" dirty="0" smtClean="0"/>
              <a:t>参数化</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r>
              <a:rPr lang="en-US" altLang="zh-CN" sz="1800" dirty="0"/>
              <a:t>CSV Data Set </a:t>
            </a:r>
            <a:r>
              <a:rPr lang="en-US" altLang="zh-CN" sz="1800" dirty="0" err="1"/>
              <a:t>Config</a:t>
            </a:r>
            <a:endParaRPr lang="zh-CN" altLang="en-US" sz="1800" dirty="0">
              <a:latin typeface="+mn-ea"/>
            </a:endParaRPr>
          </a:p>
          <a:p>
            <a:endParaRPr lang="en-US" altLang="zh-CN" sz="1800" dirty="0"/>
          </a:p>
        </p:txBody>
      </p:sp>
      <p:pic>
        <p:nvPicPr>
          <p:cNvPr id="4"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661" y="1279167"/>
            <a:ext cx="9567643" cy="34623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22319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err="1" smtClean="0"/>
              <a:t>Jmeter</a:t>
            </a:r>
            <a:r>
              <a:rPr lang="zh-CN" altLang="en-US" dirty="0" smtClean="0"/>
              <a:t>安装</a:t>
            </a:r>
            <a:endParaRPr lang="zh-CN" altLang="en-US" dirty="0"/>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454" y="966435"/>
            <a:ext cx="6606417" cy="2660343"/>
          </a:xfrm>
          <a:prstGeom prst="rect">
            <a:avLst/>
          </a:prstGeom>
        </p:spPr>
      </p:pic>
    </p:spTree>
    <p:extLst>
      <p:ext uri="{BB962C8B-B14F-4D97-AF65-F5344CB8AC3E}">
        <p14:creationId xmlns:p14="http://schemas.microsoft.com/office/powerpoint/2010/main" val="127619712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5892" y="317612"/>
            <a:ext cx="4623371" cy="487363"/>
          </a:xfrm>
        </p:spPr>
        <p:txBody>
          <a:bodyPr/>
          <a:lstStyle/>
          <a:p>
            <a:r>
              <a:rPr lang="en-US" altLang="zh-CN" dirty="0" err="1" smtClean="0"/>
              <a:t>jmeter</a:t>
            </a:r>
            <a:r>
              <a:rPr lang="zh-CN" altLang="en-US" dirty="0" smtClean="0"/>
              <a:t>参数化</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r>
              <a:rPr lang="en-US" altLang="zh-CN" sz="1800" dirty="0"/>
              <a:t>CSV Data Set </a:t>
            </a:r>
            <a:r>
              <a:rPr lang="en-US" altLang="zh-CN" sz="1800" dirty="0" err="1" smtClean="0"/>
              <a:t>Config</a:t>
            </a:r>
            <a:endParaRPr lang="zh-CN" altLang="en-US" sz="1800" dirty="0">
              <a:latin typeface="+mn-ea"/>
            </a:endParaRP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035" y="1069387"/>
            <a:ext cx="7039946" cy="39405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606900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5892" y="317612"/>
            <a:ext cx="4623371" cy="487363"/>
          </a:xfrm>
        </p:spPr>
        <p:txBody>
          <a:bodyPr/>
          <a:lstStyle/>
          <a:p>
            <a:r>
              <a:rPr lang="en-US" altLang="zh-CN" dirty="0" err="1" smtClean="0"/>
              <a:t>jmeter</a:t>
            </a:r>
            <a:r>
              <a:rPr lang="zh-CN" altLang="en-US" dirty="0" smtClean="0"/>
              <a:t>参数化</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r>
              <a:rPr lang="en-US" altLang="zh-CN" sz="1800" dirty="0" err="1"/>
              <a:t>jmeter</a:t>
            </a:r>
            <a:r>
              <a:rPr lang="zh-CN" altLang="en-US" sz="1800" dirty="0"/>
              <a:t>中的函数获取参数值</a:t>
            </a:r>
            <a:endParaRPr lang="en-US" altLang="zh-CN" sz="1800" dirty="0"/>
          </a:p>
          <a:p>
            <a:endParaRPr lang="en-US" altLang="zh-CN" sz="1800" dirty="0"/>
          </a:p>
        </p:txBody>
      </p:sp>
      <p:pic>
        <p:nvPicPr>
          <p:cNvPr id="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 y="1304925"/>
            <a:ext cx="2133600" cy="1266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276682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5892" y="317612"/>
            <a:ext cx="4623371" cy="487363"/>
          </a:xfrm>
        </p:spPr>
        <p:txBody>
          <a:bodyPr/>
          <a:lstStyle/>
          <a:p>
            <a:r>
              <a:rPr lang="en-US" altLang="zh-CN" dirty="0" err="1" smtClean="0"/>
              <a:t>jmeter</a:t>
            </a:r>
            <a:r>
              <a:rPr lang="zh-CN" altLang="en-US" dirty="0" smtClean="0"/>
              <a:t>参数化</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r>
              <a:rPr lang="zh-CN" altLang="en-US" sz="1800" dirty="0" smtClean="0">
                <a:latin typeface="+mn-ea"/>
              </a:rPr>
              <a:t>函数助手</a:t>
            </a:r>
            <a:endParaRPr lang="en-US" altLang="zh-CN" sz="1800" dirty="0" smtClean="0">
              <a:latin typeface="+mn-ea"/>
            </a:endParaRPr>
          </a:p>
          <a:p>
            <a:pPr marL="285750" indent="-285750">
              <a:buFont typeface="Wingdings" panose="05000000000000000000" pitchFamily="2" charset="2"/>
              <a:buChar char="Ø"/>
            </a:pPr>
            <a:endParaRPr lang="zh-CN" altLang="en-US" sz="1800" dirty="0">
              <a:latin typeface="+mn-ea"/>
            </a:endParaRPr>
          </a:p>
        </p:txBody>
      </p:sp>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4524" y="1319919"/>
            <a:ext cx="4125884" cy="32168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4075824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5892" y="317612"/>
            <a:ext cx="4623371" cy="487363"/>
          </a:xfrm>
        </p:spPr>
        <p:txBody>
          <a:bodyPr/>
          <a:lstStyle/>
          <a:p>
            <a:r>
              <a:rPr lang="en-US" altLang="zh-CN" dirty="0" err="1" smtClean="0"/>
              <a:t>jmeter</a:t>
            </a:r>
            <a:r>
              <a:rPr lang="zh-CN" altLang="en-US" dirty="0" smtClean="0"/>
              <a:t>参数化</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a:lnSpc>
                <a:spcPct val="150000"/>
              </a:lnSpc>
            </a:pPr>
            <a:r>
              <a:rPr lang="en-US" altLang="zh-CN" sz="1800" dirty="0" err="1"/>
              <a:t>jmeter</a:t>
            </a:r>
            <a:r>
              <a:rPr lang="zh-CN" altLang="en-US" sz="1800" dirty="0"/>
              <a:t>中的函数获取参数值</a:t>
            </a:r>
            <a:endParaRPr lang="en-US" altLang="zh-CN" sz="1800" dirty="0"/>
          </a:p>
          <a:p>
            <a:pPr>
              <a:lnSpc>
                <a:spcPct val="150000"/>
              </a:lnSpc>
            </a:pPr>
            <a:r>
              <a:rPr lang="en-US" altLang="zh-CN" sz="1800" dirty="0" err="1"/>
              <a:t>Jmeter</a:t>
            </a:r>
            <a:r>
              <a:rPr lang="zh-CN" altLang="en-US" sz="1800" dirty="0"/>
              <a:t>中可以产生值的函数有：</a:t>
            </a:r>
            <a:r>
              <a:rPr lang="en-US" altLang="zh-CN" sz="1800" dirty="0"/>
              <a:t>__Random( , , )</a:t>
            </a:r>
            <a:r>
              <a:rPr lang="zh-CN" altLang="en-US" sz="1800" dirty="0"/>
              <a:t>，</a:t>
            </a:r>
            <a:r>
              <a:rPr lang="en-US" altLang="zh-CN" sz="1800" dirty="0"/>
              <a:t>__</a:t>
            </a:r>
            <a:r>
              <a:rPr lang="en-US" altLang="zh-CN" sz="1800" dirty="0" err="1"/>
              <a:t>threadNum</a:t>
            </a:r>
            <a:r>
              <a:rPr lang="zh-CN" altLang="en-US" sz="1800" dirty="0"/>
              <a:t>，</a:t>
            </a:r>
            <a:r>
              <a:rPr lang="en-US" altLang="zh-CN" sz="1800" dirty="0"/>
              <a:t>__</a:t>
            </a:r>
            <a:r>
              <a:rPr lang="en-US" altLang="zh-CN" sz="1800" dirty="0" err="1"/>
              <a:t>CSVRead</a:t>
            </a:r>
            <a:r>
              <a:rPr lang="en-US" altLang="zh-CN" sz="1800" dirty="0"/>
              <a:t>( , )</a:t>
            </a:r>
            <a:r>
              <a:rPr lang="zh-CN" altLang="en-US" sz="1800" dirty="0"/>
              <a:t>，</a:t>
            </a:r>
            <a:r>
              <a:rPr lang="en-US" altLang="zh-CN" sz="1800" dirty="0"/>
              <a:t>__</a:t>
            </a:r>
            <a:r>
              <a:rPr lang="en-US" altLang="zh-CN" sz="1800" dirty="0" err="1"/>
              <a:t>StringFromFile</a:t>
            </a:r>
            <a:r>
              <a:rPr lang="en-US" altLang="zh-CN" sz="1800" dirty="0"/>
              <a:t>( , , , )</a:t>
            </a:r>
            <a:endParaRPr lang="zh-CN" altLang="en-US" sz="1800" dirty="0">
              <a:latin typeface="+mn-ea"/>
            </a:endParaRPr>
          </a:p>
          <a:p>
            <a:pPr marL="285750" indent="-285750">
              <a:buFont typeface="Wingdings" panose="05000000000000000000" pitchFamily="2" charset="2"/>
              <a:buChar char="Ø"/>
            </a:pPr>
            <a:endParaRPr lang="en-US" altLang="zh-CN" sz="1800" dirty="0"/>
          </a:p>
        </p:txBody>
      </p:sp>
    </p:spTree>
    <p:extLst>
      <p:ext uri="{BB962C8B-B14F-4D97-AF65-F5344CB8AC3E}">
        <p14:creationId xmlns:p14="http://schemas.microsoft.com/office/powerpoint/2010/main" val="18786520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5892" y="317612"/>
            <a:ext cx="4623371" cy="487363"/>
          </a:xfrm>
        </p:spPr>
        <p:txBody>
          <a:bodyPr/>
          <a:lstStyle/>
          <a:p>
            <a:r>
              <a:rPr lang="en-US" altLang="zh-CN" dirty="0" err="1" smtClean="0"/>
              <a:t>jmeter</a:t>
            </a:r>
            <a:r>
              <a:rPr lang="zh-CN" altLang="en-US" dirty="0" smtClean="0"/>
              <a:t>参数化</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r>
              <a:rPr lang="zh-CN" altLang="en-US" sz="1800" dirty="0">
                <a:latin typeface="+mn-ea"/>
              </a:rPr>
              <a:t>自定义变量</a:t>
            </a:r>
            <a:endParaRPr lang="en-US" altLang="zh-CN" sz="1800" dirty="0">
              <a:latin typeface="+mn-ea"/>
            </a:endParaRPr>
          </a:p>
          <a:p>
            <a:pPr marL="285750" indent="-285750">
              <a:buFont typeface="Wingdings" panose="05000000000000000000" pitchFamily="2" charset="2"/>
              <a:buChar char="Ø"/>
            </a:pPr>
            <a:endParaRPr lang="en-US" altLang="zh-CN" sz="1800" dirty="0"/>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988" y="1526154"/>
            <a:ext cx="7637463" cy="2743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037016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595892" y="317612"/>
            <a:ext cx="4623371" cy="487363"/>
          </a:xfrm>
        </p:spPr>
        <p:txBody>
          <a:bodyPr/>
          <a:lstStyle/>
          <a:p>
            <a:r>
              <a:rPr lang="en-US" altLang="zh-CN" dirty="0" err="1" smtClean="0"/>
              <a:t>jmeter</a:t>
            </a:r>
            <a:r>
              <a:rPr lang="zh-CN" altLang="en-US" dirty="0" smtClean="0"/>
              <a:t>参数化</a:t>
            </a:r>
            <a:endParaRPr lang="en-US" altLang="zh-CN" dirty="0"/>
          </a:p>
        </p:txBody>
      </p:sp>
      <p:sp>
        <p:nvSpPr>
          <p:cNvPr id="3" name="文本占位符 2"/>
          <p:cNvSpPr>
            <a:spLocks noGrp="1"/>
          </p:cNvSpPr>
          <p:nvPr>
            <p:ph type="body" sz="quarter" idx="11"/>
          </p:nvPr>
        </p:nvSpPr>
        <p:spPr>
          <a:xfrm>
            <a:off x="731520" y="742950"/>
            <a:ext cx="7592695" cy="3998596"/>
          </a:xfrm>
        </p:spPr>
        <p:txBody>
          <a:bodyPr/>
          <a:lstStyle/>
          <a:p>
            <a:pPr marL="285750" indent="-285750">
              <a:buFont typeface="Wingdings" panose="05000000000000000000" pitchFamily="2" charset="2"/>
              <a:buChar char="Ø"/>
            </a:pPr>
            <a:endParaRPr lang="en-US" altLang="zh-CN" sz="1800" dirty="0"/>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 y="742950"/>
            <a:ext cx="8425271" cy="34247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2210671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p:txBody>
          <a:bodyPr/>
          <a:lstStyle/>
          <a:p>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pPr>
              <a:lnSpc>
                <a:spcPct val="150000"/>
              </a:lnSpc>
            </a:pPr>
            <a:r>
              <a:rPr lang="en-US" altLang="zh-CN" dirty="0" err="1" smtClean="0"/>
              <a:t>Jmeter</a:t>
            </a:r>
            <a:r>
              <a:rPr lang="zh-CN" altLang="en-US" dirty="0"/>
              <a:t>体系结构</a:t>
            </a:r>
            <a:endParaRPr lang="en-US" altLang="zh-CN" dirty="0"/>
          </a:p>
        </p:txBody>
      </p:sp>
      <p:sp>
        <p:nvSpPr>
          <p:cNvPr id="3" name="TextBox 2"/>
          <p:cNvSpPr txBox="1"/>
          <p:nvPr/>
        </p:nvSpPr>
        <p:spPr>
          <a:xfrm>
            <a:off x="731157" y="1130156"/>
            <a:ext cx="7888861" cy="2862322"/>
          </a:xfrm>
          <a:prstGeom prst="rect">
            <a:avLst/>
          </a:prstGeom>
          <a:noFill/>
        </p:spPr>
        <p:txBody>
          <a:bodyPr wrap="square" rtlCol="0">
            <a:spAutoFit/>
          </a:bodyPr>
          <a:lstStyle/>
          <a:p>
            <a:pPr>
              <a:lnSpc>
                <a:spcPct val="150000"/>
              </a:lnSpc>
            </a:pPr>
            <a:r>
              <a:rPr lang="zh-CN" altLang="en-US" b="1" dirty="0" smtClean="0"/>
              <a:t>      完成一个脚本的</a:t>
            </a:r>
            <a:r>
              <a:rPr lang="en-US" altLang="zh-CN" b="1" dirty="0" smtClean="0"/>
              <a:t>3</a:t>
            </a:r>
            <a:r>
              <a:rPr lang="zh-CN" altLang="en-US" b="1" dirty="0" smtClean="0"/>
              <a:t>部分</a:t>
            </a:r>
            <a:endParaRPr lang="en-US" altLang="zh-CN" b="1" dirty="0" smtClean="0"/>
          </a:p>
          <a:p>
            <a:pPr>
              <a:lnSpc>
                <a:spcPct val="150000"/>
              </a:lnSpc>
            </a:pPr>
            <a:r>
              <a:rPr lang="en-US" altLang="zh-CN" b="1" dirty="0" smtClean="0"/>
              <a:t>       </a:t>
            </a:r>
            <a:r>
              <a:rPr lang="zh-CN" altLang="en-US" b="1" dirty="0" smtClean="0"/>
              <a:t>取样器</a:t>
            </a:r>
            <a:r>
              <a:rPr lang="zh-CN" altLang="en-US" dirty="0"/>
              <a:t>：模拟用户请求</a:t>
            </a:r>
            <a:endParaRPr lang="en-US" altLang="zh-CN" dirty="0"/>
          </a:p>
          <a:p>
            <a:r>
              <a:rPr lang="zh-CN" altLang="en-US" dirty="0"/>
              <a:t>       模拟用户请求，需要做数据准备，使用配置元件，前置处理器，后置处理器</a:t>
            </a:r>
            <a:endParaRPr lang="en-US" altLang="zh-CN" dirty="0"/>
          </a:p>
          <a:p>
            <a:r>
              <a:rPr lang="en-US" altLang="zh-CN" dirty="0"/>
              <a:t>       </a:t>
            </a:r>
            <a:r>
              <a:rPr lang="zh-CN" altLang="en-US" b="1" dirty="0"/>
              <a:t>断言</a:t>
            </a:r>
            <a:r>
              <a:rPr lang="zh-CN" altLang="en-US" dirty="0"/>
              <a:t>：验证服务器响应是否正确</a:t>
            </a:r>
            <a:endParaRPr lang="en-US" altLang="zh-CN" dirty="0"/>
          </a:p>
          <a:p>
            <a:r>
              <a:rPr lang="en-US" altLang="zh-CN" dirty="0"/>
              <a:t>       </a:t>
            </a:r>
            <a:r>
              <a:rPr lang="zh-CN" altLang="en-US" b="1" dirty="0"/>
              <a:t>监听器</a:t>
            </a:r>
            <a:r>
              <a:rPr lang="zh-CN" altLang="en-US" dirty="0" smtClean="0"/>
              <a:t>：调试脚本</a:t>
            </a:r>
            <a:r>
              <a:rPr lang="en-US" altLang="zh-CN" dirty="0" smtClean="0"/>
              <a:t>—</a:t>
            </a:r>
            <a:r>
              <a:rPr lang="zh-CN" altLang="en-US" dirty="0" smtClean="0"/>
              <a:t>察看结果树</a:t>
            </a:r>
            <a:endParaRPr lang="en-US" altLang="zh-CN" dirty="0"/>
          </a:p>
          <a:p>
            <a:r>
              <a:rPr lang="en-US" altLang="zh-CN" dirty="0"/>
              <a:t>     【</a:t>
            </a:r>
            <a:r>
              <a:rPr lang="zh-CN" altLang="en-US" dirty="0"/>
              <a:t>取样器</a:t>
            </a:r>
            <a:r>
              <a:rPr lang="en-US" altLang="zh-CN" dirty="0"/>
              <a:t>】【</a:t>
            </a:r>
            <a:r>
              <a:rPr lang="zh-CN" altLang="en-US" dirty="0"/>
              <a:t>断言</a:t>
            </a:r>
            <a:r>
              <a:rPr lang="en-US" altLang="zh-CN" dirty="0"/>
              <a:t>】【</a:t>
            </a:r>
            <a:r>
              <a:rPr lang="zh-CN" altLang="en-US" dirty="0"/>
              <a:t>监听器</a:t>
            </a:r>
            <a:r>
              <a:rPr lang="en-US" altLang="zh-CN" dirty="0"/>
              <a:t>】</a:t>
            </a:r>
            <a:r>
              <a:rPr lang="zh-CN" altLang="en-US" dirty="0"/>
              <a:t>组合在一起就可以完成发送请求，验证结果</a:t>
            </a:r>
            <a:r>
              <a:rPr lang="zh-CN" altLang="en-US" dirty="0" smtClean="0"/>
              <a:t>，三</a:t>
            </a:r>
            <a:r>
              <a:rPr lang="zh-CN" altLang="en-US" dirty="0"/>
              <a:t>项工作。</a:t>
            </a:r>
          </a:p>
          <a:p>
            <a:endParaRPr lang="zh-CN" altLang="en-US" dirty="0"/>
          </a:p>
        </p:txBody>
      </p:sp>
    </p:spTree>
    <p:extLst>
      <p:ext uri="{BB962C8B-B14F-4D97-AF65-F5344CB8AC3E}">
        <p14:creationId xmlns:p14="http://schemas.microsoft.com/office/powerpoint/2010/main" val="2098548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pPr>
              <a:lnSpc>
                <a:spcPct val="150000"/>
              </a:lnSpc>
            </a:pPr>
            <a:r>
              <a:rPr lang="en-US" altLang="zh-CN" dirty="0" err="1" smtClean="0"/>
              <a:t>Jmeter</a:t>
            </a:r>
            <a:r>
              <a:rPr lang="zh-CN" altLang="en-US" dirty="0"/>
              <a:t>体系结构</a:t>
            </a:r>
            <a:endParaRPr lang="en-US" altLang="zh-CN" dirty="0"/>
          </a:p>
        </p:txBody>
      </p:sp>
      <p:sp>
        <p:nvSpPr>
          <p:cNvPr id="3" name="TextBox 2"/>
          <p:cNvSpPr txBox="1"/>
          <p:nvPr/>
        </p:nvSpPr>
        <p:spPr>
          <a:xfrm>
            <a:off x="731157" y="1130156"/>
            <a:ext cx="7888861" cy="1338828"/>
          </a:xfrm>
          <a:prstGeom prst="rect">
            <a:avLst/>
          </a:prstGeom>
          <a:noFill/>
        </p:spPr>
        <p:txBody>
          <a:bodyPr wrap="square" rtlCol="0">
            <a:spAutoFit/>
          </a:bodyPr>
          <a:lstStyle/>
          <a:p>
            <a:pPr>
              <a:lnSpc>
                <a:spcPct val="150000"/>
              </a:lnSpc>
            </a:pPr>
            <a:r>
              <a:rPr lang="zh-CN" altLang="en-US" b="1" dirty="0" smtClean="0"/>
              <a:t>        取样器</a:t>
            </a:r>
            <a:r>
              <a:rPr lang="zh-CN" altLang="en-US" dirty="0"/>
              <a:t>：模拟用户</a:t>
            </a:r>
            <a:r>
              <a:rPr lang="zh-CN" altLang="en-US" dirty="0" smtClean="0"/>
              <a:t>请求；</a:t>
            </a:r>
            <a:endParaRPr lang="en-US" altLang="zh-CN" dirty="0" smtClean="0"/>
          </a:p>
          <a:p>
            <a:pPr>
              <a:lnSpc>
                <a:spcPct val="150000"/>
              </a:lnSpc>
            </a:pPr>
            <a:r>
              <a:rPr lang="en-US" altLang="zh-CN" dirty="0"/>
              <a:t> </a:t>
            </a:r>
            <a:r>
              <a:rPr lang="en-US" altLang="zh-CN" dirty="0" smtClean="0"/>
              <a:t>       </a:t>
            </a:r>
            <a:r>
              <a:rPr lang="zh-CN" altLang="en-US" b="1" dirty="0" smtClean="0"/>
              <a:t>线程组</a:t>
            </a:r>
            <a:r>
              <a:rPr lang="zh-CN" altLang="en-US" dirty="0" smtClean="0"/>
              <a:t>：执行性能测试场景；</a:t>
            </a:r>
            <a:endParaRPr lang="en-US" altLang="zh-CN" dirty="0" smtClean="0"/>
          </a:p>
          <a:p>
            <a:pPr>
              <a:lnSpc>
                <a:spcPct val="150000"/>
              </a:lnSpc>
            </a:pPr>
            <a:r>
              <a:rPr lang="zh-CN" altLang="en-US" dirty="0" smtClean="0"/>
              <a:t>        </a:t>
            </a:r>
            <a:r>
              <a:rPr lang="zh-CN" altLang="en-US" b="1" dirty="0" smtClean="0"/>
              <a:t>监听器</a:t>
            </a:r>
            <a:r>
              <a:rPr lang="zh-CN" altLang="en-US" dirty="0" smtClean="0"/>
              <a:t>：测试结果</a:t>
            </a:r>
            <a:r>
              <a:rPr lang="en-US" altLang="zh-CN" dirty="0" smtClean="0"/>
              <a:t>--</a:t>
            </a:r>
            <a:r>
              <a:rPr lang="zh-CN" altLang="en-US" dirty="0" smtClean="0"/>
              <a:t>聚合报告；</a:t>
            </a:r>
            <a:endParaRPr lang="en-US" altLang="zh-CN" dirty="0"/>
          </a:p>
        </p:txBody>
      </p:sp>
    </p:spTree>
    <p:extLst>
      <p:ext uri="{BB962C8B-B14F-4D97-AF65-F5344CB8AC3E}">
        <p14:creationId xmlns:p14="http://schemas.microsoft.com/office/powerpoint/2010/main" val="2764343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err="1" smtClean="0"/>
              <a:t>Jmeter</a:t>
            </a:r>
            <a:r>
              <a:rPr lang="zh-CN" altLang="en-US" dirty="0" smtClean="0"/>
              <a:t>运行原理</a:t>
            </a:r>
            <a:endParaRPr lang="zh-CN" altLang="en-US"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153" y="1294437"/>
            <a:ext cx="6820852" cy="3343742"/>
          </a:xfrm>
          <a:prstGeom prst="rect">
            <a:avLst/>
          </a:prstGeom>
        </p:spPr>
      </p:pic>
    </p:spTree>
    <p:extLst>
      <p:ext uri="{BB962C8B-B14F-4D97-AF65-F5344CB8AC3E}">
        <p14:creationId xmlns:p14="http://schemas.microsoft.com/office/powerpoint/2010/main" val="3860416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err="1" smtClean="0"/>
              <a:t>Jmeter</a:t>
            </a:r>
            <a:r>
              <a:rPr lang="zh-CN" altLang="en-US" dirty="0" smtClean="0"/>
              <a:t>运行原理</a:t>
            </a:r>
            <a:endParaRPr lang="zh-CN" altLang="en-US" dirty="0"/>
          </a:p>
        </p:txBody>
      </p:sp>
      <p:pic>
        <p:nvPicPr>
          <p:cNvPr id="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 y="835798"/>
            <a:ext cx="6381750"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54780383"/>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398</TotalTime>
  <Words>2246</Words>
  <Application>Microsoft Office PowerPoint</Application>
  <PresentationFormat>全屏显示(16:9)</PresentationFormat>
  <Paragraphs>253</Paragraphs>
  <Slides>56</Slides>
  <Notes>54</Notes>
  <HiddenSlides>0</HiddenSlides>
  <MMClips>0</MMClips>
  <ScaleCrop>false</ScaleCrop>
  <HeadingPairs>
    <vt:vector size="4" baseType="variant">
      <vt:variant>
        <vt:lpstr>主题</vt:lpstr>
      </vt:variant>
      <vt:variant>
        <vt:i4>1</vt:i4>
      </vt:variant>
      <vt:variant>
        <vt:lpstr>幻灯片标题</vt:lpstr>
      </vt:variant>
      <vt:variant>
        <vt:i4>56</vt:i4>
      </vt:variant>
    </vt:vector>
  </HeadingPairs>
  <TitlesOfParts>
    <vt:vector size="57"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lyn</cp:lastModifiedBy>
  <cp:revision>267</cp:revision>
  <dcterms:created xsi:type="dcterms:W3CDTF">2018-03-16T03:21:00Z</dcterms:created>
  <dcterms:modified xsi:type="dcterms:W3CDTF">2018-10-23T06:27:54Z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2052-10.1.0.7469</vt:lpwstr>
  </property>
</Properties>
</file>